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69" r:id="rId5"/>
    <p:sldId id="259" r:id="rId6"/>
    <p:sldId id="260" r:id="rId7"/>
    <p:sldId id="261" r:id="rId8"/>
    <p:sldId id="263" r:id="rId9"/>
    <p:sldId id="262" r:id="rId10"/>
    <p:sldId id="264" r:id="rId11"/>
    <p:sldId id="265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00" y="7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AF7E43A-F3CF-4D6D-95BA-DC1681C8A09E}" type="datetimeFigureOut">
              <a:rPr lang="en-US" smtClean="0"/>
              <a:pPr/>
              <a:t>5/7/2014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CF8E1E8-8F7A-468E-899D-14764DC350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435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A582D7-80E2-415B-988E-1E995CBD2DAE}" type="datetimeFigureOut">
              <a:rPr lang="en-US" smtClean="0"/>
              <a:pPr/>
              <a:t>5/7/2014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B89697-C34E-4551-94EB-FA09791902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605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B89697-C34E-4551-94EB-FA09791902B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341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A58EB-B5EC-4F55-8807-C6897CF52E02}" type="datetimeFigureOut">
              <a:rPr lang="en-US" smtClean="0"/>
              <a:pPr/>
              <a:t>5/7/2014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285D21-E3CB-44BB-8523-22D6C5873E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A58EB-B5EC-4F55-8807-C6897CF52E02}" type="datetimeFigureOut">
              <a:rPr lang="en-US" smtClean="0"/>
              <a:pPr/>
              <a:t>5/7/2014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85D21-E3CB-44BB-8523-22D6C5873E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A58EB-B5EC-4F55-8807-C6897CF52E02}" type="datetimeFigureOut">
              <a:rPr lang="en-US" smtClean="0"/>
              <a:pPr/>
              <a:t>5/7/2014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85D21-E3CB-44BB-8523-22D6C5873E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31A58EB-B5EC-4F55-8807-C6897CF52E02}" type="datetimeFigureOut">
              <a:rPr lang="en-US" smtClean="0"/>
              <a:pPr/>
              <a:t>5/7/2014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4285D21-E3CB-44BB-8523-22D6C5873E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A58EB-B5EC-4F55-8807-C6897CF52E02}" type="datetimeFigureOut">
              <a:rPr lang="en-US" smtClean="0"/>
              <a:pPr/>
              <a:t>5/7/2014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85D21-E3CB-44BB-8523-22D6C5873E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A58EB-B5EC-4F55-8807-C6897CF52E02}" type="datetimeFigureOut">
              <a:rPr lang="en-US" smtClean="0"/>
              <a:pPr/>
              <a:t>5/7/2014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85D21-E3CB-44BB-8523-22D6C5873E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85D21-E3CB-44BB-8523-22D6C5873E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A58EB-B5EC-4F55-8807-C6897CF52E02}" type="datetimeFigureOut">
              <a:rPr lang="en-US" smtClean="0"/>
              <a:pPr/>
              <a:t>5/7/2014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A58EB-B5EC-4F55-8807-C6897CF52E02}" type="datetimeFigureOut">
              <a:rPr lang="en-US" smtClean="0"/>
              <a:pPr/>
              <a:t>5/7/2014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85D21-E3CB-44BB-8523-22D6C5873E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A58EB-B5EC-4F55-8807-C6897CF52E02}" type="datetimeFigureOut">
              <a:rPr lang="en-US" smtClean="0"/>
              <a:pPr/>
              <a:t>5/7/2014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85D21-E3CB-44BB-8523-22D6C5873E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31A58EB-B5EC-4F55-8807-C6897CF52E02}" type="datetimeFigureOut">
              <a:rPr lang="en-US" smtClean="0"/>
              <a:pPr/>
              <a:t>5/7/2014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4285D21-E3CB-44BB-8523-22D6C5873E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A58EB-B5EC-4F55-8807-C6897CF52E02}" type="datetimeFigureOut">
              <a:rPr lang="en-US" smtClean="0"/>
              <a:pPr/>
              <a:t>5/7/2014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285D21-E3CB-44BB-8523-22D6C5873E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31A58EB-B5EC-4F55-8807-C6897CF52E02}" type="datetimeFigureOut">
              <a:rPr lang="en-US" smtClean="0"/>
              <a:pPr/>
              <a:t>5/7/2014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4285D21-E3CB-44BB-8523-22D6C5873E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733800"/>
            <a:ext cx="8229600" cy="1481796"/>
          </a:xfrm>
        </p:spPr>
        <p:txBody>
          <a:bodyPr/>
          <a:lstStyle/>
          <a:p>
            <a:r>
              <a:rPr lang="en-US" b="1" dirty="0"/>
              <a:t>Kimberly P. </a:t>
            </a:r>
            <a:r>
              <a:rPr lang="en-US" b="1" dirty="0" smtClean="0"/>
              <a:t>Liang, </a:t>
            </a:r>
            <a:r>
              <a:rPr lang="en-US" dirty="0"/>
              <a:t>Douglas P. </a:t>
            </a:r>
            <a:r>
              <a:rPr lang="en-US" dirty="0" err="1" smtClean="0"/>
              <a:t>Landsittel</a:t>
            </a:r>
            <a:r>
              <a:rPr lang="en-US" dirty="0" smtClean="0"/>
              <a:t>, </a:t>
            </a:r>
            <a:r>
              <a:rPr lang="en-US" dirty="0"/>
              <a:t>Suresh R. </a:t>
            </a:r>
            <a:r>
              <a:rPr lang="en-US" dirty="0" err="1" smtClean="0"/>
              <a:t>Mulukutla</a:t>
            </a:r>
            <a:r>
              <a:rPr lang="en-US" dirty="0" smtClean="0"/>
              <a:t>, </a:t>
            </a:r>
            <a:r>
              <a:rPr lang="en-US" dirty="0"/>
              <a:t>Steven E. </a:t>
            </a:r>
            <a:r>
              <a:rPr lang="en-US" dirty="0" smtClean="0"/>
              <a:t>Reis, </a:t>
            </a:r>
            <a:r>
              <a:rPr lang="en-US" dirty="0"/>
              <a:t>Marc C. </a:t>
            </a:r>
            <a:r>
              <a:rPr lang="en-US" dirty="0" smtClean="0"/>
              <a:t>Levesque, </a:t>
            </a:r>
            <a:r>
              <a:rPr lang="en-US" dirty="0"/>
              <a:t>Donald M. </a:t>
            </a:r>
            <a:r>
              <a:rPr lang="en-US" dirty="0" smtClean="0"/>
              <a:t>Jones, </a:t>
            </a:r>
            <a:r>
              <a:rPr lang="en-US" dirty="0"/>
              <a:t>Rachel </a:t>
            </a:r>
            <a:r>
              <a:rPr lang="en-US" dirty="0" err="1" smtClean="0"/>
              <a:t>Gartland</a:t>
            </a:r>
            <a:r>
              <a:rPr lang="en-US" dirty="0" smtClean="0"/>
              <a:t>, </a:t>
            </a:r>
            <a:r>
              <a:rPr lang="en-US" dirty="0"/>
              <a:t>Ali </a:t>
            </a:r>
            <a:r>
              <a:rPr lang="en-US" dirty="0" smtClean="0"/>
              <a:t>Hakim </a:t>
            </a:r>
            <a:r>
              <a:rPr lang="en-US" dirty="0" err="1" smtClean="0"/>
              <a:t>Shoushtari</a:t>
            </a:r>
            <a:r>
              <a:rPr lang="en-US" dirty="0" smtClean="0"/>
              <a:t>, </a:t>
            </a:r>
            <a:r>
              <a:rPr lang="en-US" dirty="0" err="1"/>
              <a:t>Flordeliza</a:t>
            </a:r>
            <a:r>
              <a:rPr lang="en-US" dirty="0"/>
              <a:t> S. </a:t>
            </a:r>
            <a:r>
              <a:rPr lang="en-US" dirty="0" smtClean="0"/>
              <a:t>Villanueva, </a:t>
            </a:r>
            <a:r>
              <a:rPr lang="en-US" dirty="0"/>
              <a:t>Hunter C. </a:t>
            </a:r>
            <a:r>
              <a:rPr lang="en-US" dirty="0" smtClean="0"/>
              <a:t>Champion, </a:t>
            </a:r>
            <a:r>
              <a:rPr lang="en-US" dirty="0"/>
              <a:t>Larry W. </a:t>
            </a:r>
            <a:r>
              <a:rPr lang="en-US" dirty="0" smtClean="0"/>
              <a:t>Moreland</a:t>
            </a:r>
          </a:p>
          <a:p>
            <a:endParaRPr lang="en-US" baseline="30000" dirty="0" smtClean="0"/>
          </a:p>
          <a:p>
            <a:r>
              <a:rPr lang="en-US" b="1" dirty="0" smtClean="0"/>
              <a:t>Research Day</a:t>
            </a:r>
          </a:p>
          <a:p>
            <a:r>
              <a:rPr lang="en-US" b="1" dirty="0" smtClean="0"/>
              <a:t>May 22, 2014</a:t>
            </a:r>
          </a:p>
          <a:p>
            <a:endParaRPr lang="en-US" baseline="30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b="1" dirty="0">
                <a:effectLst/>
              </a:rPr>
              <a:t>Can Modulators of Inflammation Serve as Biomarkers for Subclinical Atherosclerosis in </a:t>
            </a:r>
            <a:r>
              <a:rPr lang="en-US" sz="4000" b="1" dirty="0" smtClean="0">
                <a:effectLst/>
              </a:rPr>
              <a:t>Rheumatoid </a:t>
            </a:r>
            <a:r>
              <a:rPr lang="en-US" sz="4000" b="1" dirty="0">
                <a:effectLst/>
              </a:rPr>
              <a:t>Arthritis?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0060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</a:t>
            </a:r>
            <a:r>
              <a:rPr lang="en-US" dirty="0" err="1" smtClean="0"/>
              <a:t>cIMT</a:t>
            </a:r>
            <a:r>
              <a:rPr lang="en-US" dirty="0" smtClean="0"/>
              <a:t> in RA vs. Controls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85867"/>
            <a:ext cx="4078386" cy="3326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31821"/>
            <a:ext cx="4766527" cy="635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5791200"/>
            <a:ext cx="8837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 smtClean="0">
                <a:solidFill>
                  <a:srgbClr val="FFFF00"/>
                </a:solidFill>
              </a:rPr>
              <a:t>Mean </a:t>
            </a:r>
            <a:r>
              <a:rPr lang="en-US" altLang="en-US" dirty="0" err="1" smtClean="0">
                <a:solidFill>
                  <a:srgbClr val="FFFF00"/>
                </a:solidFill>
              </a:rPr>
              <a:t>cIMT</a:t>
            </a:r>
            <a:r>
              <a:rPr lang="en-US" altLang="en-US" dirty="0" smtClean="0">
                <a:solidFill>
                  <a:srgbClr val="FFFF00"/>
                </a:solidFill>
              </a:rPr>
              <a:t> was higher in RA (0.88 ± 0.23 mm) than controls (0.79 ± 0.19 mm); p=0.02.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72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Results: Biomarkers in RA vs. Controls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6096000"/>
            <a:ext cx="8016875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09600" y="1828800"/>
          <a:ext cx="7924800" cy="4191000"/>
        </p:xfrm>
        <a:graphic>
          <a:graphicData uri="http://schemas.openxmlformats.org/drawingml/2006/table">
            <a:tbl>
              <a:tblPr/>
              <a:tblGrid>
                <a:gridCol w="2371725"/>
                <a:gridCol w="1981200"/>
                <a:gridCol w="2047875"/>
                <a:gridCol w="1524000"/>
              </a:tblGrid>
              <a:tr h="4361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RA (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n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=46)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Controls (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n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=70)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p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-value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424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Plaque presence (%)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47.8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37.7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0.28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277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ICAM-1 (ng/mL)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260.4 ± 78.7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239.4 ± 79.8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0.18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277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VCAM-1 (ng/mL)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881.4 ± 238.5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902.2 ± 312.0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0.75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277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E-selectin (ng/mL)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34.0 ± 11.0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34.2 ± 13.2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0.83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277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MPO (ng/mL)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594.9 ± 670.9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727.4 ± 464.6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0.011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456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IL-6 (pg/mL) above detection limit 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31.8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14.3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0.025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277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CD40L (pg/mL)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9034.2 ± 4762.6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9086.7 ± 2890.6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0.25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277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MMP-9 (ng/mL)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446.7 ± 318.3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480.8 ± 213.4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0.085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sp>
        <p:nvSpPr>
          <p:cNvPr id="8" name="Text Box 128"/>
          <p:cNvSpPr txBox="1">
            <a:spLocks noChangeArrowheads="1"/>
          </p:cNvSpPr>
          <p:nvPr/>
        </p:nvSpPr>
        <p:spPr bwMode="auto">
          <a:xfrm>
            <a:off x="457200" y="1371600"/>
            <a:ext cx="8549649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4389438"/>
            <a:r>
              <a:rPr lang="en-US" sz="1900" b="1" dirty="0">
                <a:latin typeface="Arial"/>
                <a:cs typeface="Arial"/>
              </a:rPr>
              <a:t>Table 2.</a:t>
            </a:r>
            <a:r>
              <a:rPr lang="en-US" sz="1900" dirty="0" smtClean="0">
                <a:latin typeface="Arial"/>
                <a:cs typeface="Arial"/>
              </a:rPr>
              <a:t> Plaque </a:t>
            </a:r>
            <a:r>
              <a:rPr lang="en-US" sz="1900" dirty="0">
                <a:latin typeface="Arial"/>
                <a:cs typeface="Arial"/>
              </a:rPr>
              <a:t>and Serum Biomarkers of Atherosclerosis in RA and Controls</a:t>
            </a:r>
          </a:p>
        </p:txBody>
      </p:sp>
    </p:spTree>
    <p:extLst>
      <p:ext uri="{BB962C8B-B14F-4D97-AF65-F5344CB8AC3E}">
        <p14:creationId xmlns:p14="http://schemas.microsoft.com/office/powerpoint/2010/main" val="214092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 smtClean="0"/>
              <a:t>Results: Biomarkers in RA vs. Controls, cont.</a:t>
            </a:r>
            <a:endParaRPr lang="en-US" sz="3500" dirty="0"/>
          </a:p>
        </p:txBody>
      </p:sp>
      <p:sp>
        <p:nvSpPr>
          <p:cNvPr id="5" name="Text Box 133"/>
          <p:cNvSpPr txBox="1">
            <a:spLocks noChangeArrowheads="1"/>
          </p:cNvSpPr>
          <p:nvPr/>
        </p:nvSpPr>
        <p:spPr bwMode="auto">
          <a:xfrm>
            <a:off x="2438400" y="1611297"/>
            <a:ext cx="4114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defTabSz="4389438"/>
            <a:r>
              <a:rPr lang="en-US" sz="2000" b="1" dirty="0">
                <a:latin typeface="Arial"/>
                <a:cs typeface="Arial"/>
              </a:rPr>
              <a:t>Figure 2.</a:t>
            </a:r>
            <a:r>
              <a:rPr lang="en-US" sz="2000" dirty="0">
                <a:latin typeface="Arial"/>
                <a:cs typeface="Arial"/>
              </a:rPr>
              <a:t> MPO in RA vs. Controls</a:t>
            </a:r>
          </a:p>
        </p:txBody>
      </p:sp>
      <p:pic>
        <p:nvPicPr>
          <p:cNvPr id="6" name="Picture 4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090272"/>
            <a:ext cx="4572000" cy="358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65643" y="5715000"/>
            <a:ext cx="55651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>
                <a:solidFill>
                  <a:srgbClr val="FFFF00"/>
                </a:solidFill>
              </a:rPr>
              <a:t>Mean (+/-SD) MPO was lower in RA (594.9 +/- 670.9) </a:t>
            </a:r>
            <a:endParaRPr lang="en-US" altLang="en-US" dirty="0" smtClean="0">
              <a:solidFill>
                <a:srgbClr val="FFFF00"/>
              </a:solidFill>
            </a:endParaRPr>
          </a:p>
          <a:p>
            <a:r>
              <a:rPr lang="en-US" altLang="en-US" dirty="0" smtClean="0">
                <a:solidFill>
                  <a:srgbClr val="FFFF00"/>
                </a:solidFill>
              </a:rPr>
              <a:t>than </a:t>
            </a:r>
            <a:r>
              <a:rPr lang="en-US" altLang="en-US" dirty="0">
                <a:solidFill>
                  <a:srgbClr val="FFFF00"/>
                </a:solidFill>
              </a:rPr>
              <a:t>controls (727.4 +/- 464.6) (p=0.01). 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Results: Biomarker Correlations with </a:t>
            </a:r>
            <a:r>
              <a:rPr lang="en-US" sz="3600" dirty="0" err="1" smtClean="0"/>
              <a:t>cIMT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6204466"/>
            <a:ext cx="8714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 smtClean="0">
                <a:solidFill>
                  <a:srgbClr val="FFFF00"/>
                </a:solidFill>
              </a:rPr>
              <a:t>ICAM-1, VCAM-1,</a:t>
            </a:r>
            <a:r>
              <a:rPr lang="en-US" altLang="en-US" dirty="0" smtClean="0">
                <a:solidFill>
                  <a:schemeClr val="bg1"/>
                </a:solidFill>
              </a:rPr>
              <a:t> </a:t>
            </a:r>
            <a:r>
              <a:rPr lang="en-US" altLang="en-US" dirty="0">
                <a:solidFill>
                  <a:srgbClr val="FFFF00"/>
                </a:solidFill>
              </a:rPr>
              <a:t>and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>
                <a:solidFill>
                  <a:srgbClr val="FFFF00"/>
                </a:solidFill>
              </a:rPr>
              <a:t>E-</a:t>
            </a:r>
            <a:r>
              <a:rPr lang="en-US" altLang="en-US" dirty="0" err="1">
                <a:solidFill>
                  <a:srgbClr val="FFFF00"/>
                </a:solidFill>
              </a:rPr>
              <a:t>selectin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r>
              <a:rPr lang="en-US" altLang="en-US" dirty="0" smtClean="0">
                <a:solidFill>
                  <a:srgbClr val="FFFF00"/>
                </a:solidFill>
              </a:rPr>
              <a:t>were</a:t>
            </a:r>
            <a:r>
              <a:rPr lang="en-US" altLang="en-US" dirty="0" smtClean="0">
                <a:solidFill>
                  <a:schemeClr val="bg1"/>
                </a:solidFill>
              </a:rPr>
              <a:t> </a:t>
            </a:r>
            <a:r>
              <a:rPr lang="en-US" altLang="en-US" dirty="0" smtClean="0">
                <a:solidFill>
                  <a:srgbClr val="FFFF00"/>
                </a:solidFill>
              </a:rPr>
              <a:t>positively </a:t>
            </a:r>
            <a:r>
              <a:rPr lang="en-US" altLang="en-US" dirty="0">
                <a:solidFill>
                  <a:srgbClr val="FFFF00"/>
                </a:solidFill>
              </a:rPr>
              <a:t>associated with </a:t>
            </a:r>
            <a:r>
              <a:rPr lang="en-US" altLang="en-US" dirty="0" err="1" smtClean="0">
                <a:solidFill>
                  <a:srgbClr val="FFFF00"/>
                </a:solidFill>
              </a:rPr>
              <a:t>cIMT</a:t>
            </a:r>
            <a:r>
              <a:rPr lang="en-US" altLang="en-US" dirty="0" smtClean="0">
                <a:solidFill>
                  <a:srgbClr val="FFFF00"/>
                </a:solidFill>
              </a:rPr>
              <a:t> in overall </a:t>
            </a:r>
            <a:r>
              <a:rPr lang="en-US" altLang="en-US" dirty="0">
                <a:solidFill>
                  <a:srgbClr val="FFFF00"/>
                </a:solidFill>
              </a:rPr>
              <a:t>group.</a:t>
            </a:r>
            <a:endParaRPr lang="en-US" dirty="0"/>
          </a:p>
        </p:txBody>
      </p:sp>
      <p:pic>
        <p:nvPicPr>
          <p:cNvPr id="6" name="Picture 4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8429"/>
            <a:ext cx="3048000" cy="2213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140" y="1177756"/>
            <a:ext cx="3082965" cy="2265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968" y="3733801"/>
            <a:ext cx="310896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41"/>
          <p:cNvSpPr txBox="1">
            <a:spLocks noChangeArrowheads="1"/>
          </p:cNvSpPr>
          <p:nvPr/>
        </p:nvSpPr>
        <p:spPr bwMode="auto">
          <a:xfrm>
            <a:off x="867792" y="838200"/>
            <a:ext cx="7199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3894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defTabSz="43894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800" b="1" dirty="0"/>
              <a:t>Figure 3.</a:t>
            </a:r>
            <a:r>
              <a:rPr lang="en-US" altLang="en-US" sz="1800" dirty="0"/>
              <a:t> Correlations of ICAM-1, VCAM-1, and E-</a:t>
            </a:r>
            <a:r>
              <a:rPr lang="en-US" altLang="en-US" sz="1800" dirty="0" err="1"/>
              <a:t>selectin</a:t>
            </a:r>
            <a:r>
              <a:rPr lang="en-US" altLang="en-US" sz="1800" dirty="0"/>
              <a:t> with </a:t>
            </a:r>
            <a:r>
              <a:rPr lang="en-US" altLang="en-US" sz="1800" dirty="0" err="1"/>
              <a:t>cIMT</a:t>
            </a:r>
            <a:endParaRPr lang="en-US" altLang="en-US" sz="1800" dirty="0"/>
          </a:p>
        </p:txBody>
      </p:sp>
      <p:sp>
        <p:nvSpPr>
          <p:cNvPr id="10" name="TextBox 45"/>
          <p:cNvSpPr txBox="1">
            <a:spLocks noChangeArrowheads="1"/>
          </p:cNvSpPr>
          <p:nvPr/>
        </p:nvSpPr>
        <p:spPr bwMode="auto">
          <a:xfrm>
            <a:off x="1174279" y="3395247"/>
            <a:ext cx="27334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000000"/>
                </a:solidFill>
              </a:rPr>
              <a:t>ICAM-1:</a:t>
            </a:r>
            <a:r>
              <a:rPr lang="en-US" altLang="en-US" sz="1600" dirty="0">
                <a:solidFill>
                  <a:srgbClr val="000000"/>
                </a:solidFill>
              </a:rPr>
              <a:t> r = 0.361, p&lt;0.001 </a:t>
            </a:r>
          </a:p>
        </p:txBody>
      </p:sp>
      <p:sp>
        <p:nvSpPr>
          <p:cNvPr id="11" name="TextBox 47"/>
          <p:cNvSpPr txBox="1">
            <a:spLocks noChangeArrowheads="1"/>
          </p:cNvSpPr>
          <p:nvPr/>
        </p:nvSpPr>
        <p:spPr bwMode="auto">
          <a:xfrm>
            <a:off x="5178628" y="3406225"/>
            <a:ext cx="277672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000000"/>
                </a:solidFill>
              </a:rPr>
              <a:t>VCAM-1:</a:t>
            </a:r>
            <a:r>
              <a:rPr lang="en-US" altLang="en-US" sz="1600" dirty="0">
                <a:solidFill>
                  <a:srgbClr val="000000"/>
                </a:solidFill>
              </a:rPr>
              <a:t> r= 0.283, p=0.002 </a:t>
            </a:r>
          </a:p>
        </p:txBody>
      </p:sp>
      <p:sp>
        <p:nvSpPr>
          <p:cNvPr id="12" name="Text Box 139"/>
          <p:cNvSpPr txBox="1">
            <a:spLocks noChangeArrowheads="1"/>
          </p:cNvSpPr>
          <p:nvPr/>
        </p:nvSpPr>
        <p:spPr bwMode="auto">
          <a:xfrm>
            <a:off x="2992525" y="5866328"/>
            <a:ext cx="294984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3894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defTabSz="43894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600" b="1" dirty="0" err="1">
                <a:solidFill>
                  <a:srgbClr val="000000"/>
                </a:solidFill>
              </a:rPr>
              <a:t>eSelectin</a:t>
            </a:r>
            <a:r>
              <a:rPr lang="en-US" altLang="en-US" sz="1600" b="1" dirty="0">
                <a:solidFill>
                  <a:srgbClr val="000000"/>
                </a:solidFill>
              </a:rPr>
              <a:t>:</a:t>
            </a:r>
            <a:r>
              <a:rPr lang="en-US" altLang="en-US" sz="1600" dirty="0">
                <a:solidFill>
                  <a:srgbClr val="000000"/>
                </a:solidFill>
              </a:rPr>
              <a:t> r = 0.318, p&lt;0.001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altLang="en-US" dirty="0">
                <a:solidFill>
                  <a:srgbClr val="FFFF00"/>
                </a:solidFill>
              </a:rPr>
              <a:t>Mean </a:t>
            </a:r>
            <a:r>
              <a:rPr lang="en-US" altLang="en-US" dirty="0" err="1">
                <a:solidFill>
                  <a:srgbClr val="FFFF00"/>
                </a:solidFill>
              </a:rPr>
              <a:t>cIMT</a:t>
            </a:r>
            <a:r>
              <a:rPr lang="en-US" altLang="en-US" dirty="0">
                <a:solidFill>
                  <a:srgbClr val="FFFF00"/>
                </a:solidFill>
              </a:rPr>
              <a:t> was higher in those with IL-6 above detection limit</a:t>
            </a:r>
            <a:r>
              <a:rPr lang="en-US" altLang="en-US" dirty="0">
                <a:solidFill>
                  <a:schemeClr val="bg1"/>
                </a:solidFill>
              </a:rPr>
              <a:t> (0.91 vs. 0.80; p=0.05).</a:t>
            </a:r>
          </a:p>
          <a:p>
            <a:pPr>
              <a:buFont typeface="Arial" charset="0"/>
              <a:buChar char="•"/>
            </a:pPr>
            <a:r>
              <a:rPr lang="en-US" altLang="en-US" dirty="0">
                <a:solidFill>
                  <a:schemeClr val="bg1"/>
                </a:solidFill>
              </a:rPr>
              <a:t>Though not significant, detectable IL-6 was higher in those with plaque (28.3%) than in those without plaque (14.9%); p=0.08</a:t>
            </a:r>
            <a:r>
              <a:rPr lang="en-US" altLang="en-US" dirty="0" smtClean="0">
                <a:solidFill>
                  <a:schemeClr val="bg1"/>
                </a:solidFill>
              </a:rPr>
              <a:t>.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38200"/>
          </a:xfrm>
        </p:spPr>
        <p:txBody>
          <a:bodyPr>
            <a:normAutofit/>
          </a:bodyPr>
          <a:lstStyle/>
          <a:p>
            <a:r>
              <a:rPr lang="en-US" sz="3200" dirty="0"/>
              <a:t>Results: Biomarker Correlations with </a:t>
            </a:r>
            <a:r>
              <a:rPr lang="en-US" sz="3200" dirty="0" err="1" smtClean="0"/>
              <a:t>cIMT</a:t>
            </a:r>
            <a:r>
              <a:rPr lang="en-US" sz="3200" dirty="0" smtClean="0"/>
              <a:t>, cont.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3106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Results: Biomarker Relationship to Plaque</a:t>
            </a:r>
            <a:endParaRPr lang="en-US" sz="3600" dirty="0"/>
          </a:p>
        </p:txBody>
      </p:sp>
      <p:pic>
        <p:nvPicPr>
          <p:cNvPr id="5" name="Picture 1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7400"/>
            <a:ext cx="3779837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54225"/>
            <a:ext cx="3789363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41"/>
          <p:cNvSpPr txBox="1">
            <a:spLocks noChangeArrowheads="1"/>
          </p:cNvSpPr>
          <p:nvPr/>
        </p:nvSpPr>
        <p:spPr bwMode="auto">
          <a:xfrm>
            <a:off x="1143000" y="1515991"/>
            <a:ext cx="6500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3894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defTabSz="43894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800" b="1" dirty="0"/>
              <a:t>Figure 4.</a:t>
            </a:r>
            <a:r>
              <a:rPr lang="en-US" altLang="en-US" sz="1800" dirty="0"/>
              <a:t> Box Plots of CD40L and MPO by Plaque Presence</a:t>
            </a:r>
          </a:p>
        </p:txBody>
      </p:sp>
      <p:sp>
        <p:nvSpPr>
          <p:cNvPr id="8" name="Text Box 139"/>
          <p:cNvSpPr txBox="1">
            <a:spLocks noChangeArrowheads="1"/>
          </p:cNvSpPr>
          <p:nvPr/>
        </p:nvSpPr>
        <p:spPr bwMode="auto">
          <a:xfrm>
            <a:off x="670718" y="4851539"/>
            <a:ext cx="3352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3894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defTabSz="43894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600" dirty="0">
                <a:solidFill>
                  <a:srgbClr val="FFFFFF"/>
                </a:solidFill>
              </a:rPr>
              <a:t>Wilcoxon rank-sum test, p=0.0235 </a:t>
            </a:r>
          </a:p>
        </p:txBody>
      </p:sp>
      <p:sp>
        <p:nvSpPr>
          <p:cNvPr id="9" name="Text Box 139"/>
          <p:cNvSpPr txBox="1">
            <a:spLocks noChangeArrowheads="1"/>
          </p:cNvSpPr>
          <p:nvPr/>
        </p:nvSpPr>
        <p:spPr bwMode="auto">
          <a:xfrm>
            <a:off x="4791074" y="4849952"/>
            <a:ext cx="33512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3894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defTabSz="438943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600" dirty="0">
                <a:solidFill>
                  <a:srgbClr val="FFFFFF"/>
                </a:solidFill>
              </a:rPr>
              <a:t>Wilcoxon rank-sum test, p=0.0462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" y="5334000"/>
            <a:ext cx="8229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>
                <a:solidFill>
                  <a:srgbClr val="FFFF00"/>
                </a:solidFill>
              </a:rPr>
              <a:t>Mean (+/-SD) CD40L and MPO were lower in those with plaque </a:t>
            </a:r>
            <a:r>
              <a:rPr lang="en-US" altLang="en-US" dirty="0" smtClean="0">
                <a:solidFill>
                  <a:srgbClr val="FFFF00"/>
                </a:solidFill>
              </a:rPr>
              <a:t>presence</a:t>
            </a:r>
          </a:p>
          <a:p>
            <a:r>
              <a:rPr lang="en-US" altLang="en-US" dirty="0" smtClean="0">
                <a:solidFill>
                  <a:schemeClr val="bg1"/>
                </a:solidFill>
              </a:rPr>
              <a:t>(</a:t>
            </a:r>
            <a:r>
              <a:rPr lang="en-US" altLang="en-US" dirty="0">
                <a:solidFill>
                  <a:schemeClr val="bg1"/>
                </a:solidFill>
              </a:rPr>
              <a:t>8385 +/- 3803 for CD40L and 554 +/- 454 for MPO) </a:t>
            </a:r>
            <a:r>
              <a:rPr lang="en-US" altLang="en-US" dirty="0">
                <a:solidFill>
                  <a:srgbClr val="FFFF00"/>
                </a:solidFill>
              </a:rPr>
              <a:t>compared to </a:t>
            </a:r>
            <a:r>
              <a:rPr lang="en-US" altLang="en-US" dirty="0" smtClean="0">
                <a:solidFill>
                  <a:srgbClr val="FFFF00"/>
                </a:solidFill>
              </a:rPr>
              <a:t>plaque absence </a:t>
            </a:r>
            <a:r>
              <a:rPr lang="en-US" altLang="en-US" dirty="0" smtClean="0">
                <a:solidFill>
                  <a:schemeClr val="bg1"/>
                </a:solidFill>
              </a:rPr>
              <a:t>(</a:t>
            </a:r>
            <a:r>
              <a:rPr lang="en-US" altLang="en-US" dirty="0">
                <a:solidFill>
                  <a:schemeClr val="bg1"/>
                </a:solidFill>
              </a:rPr>
              <a:t>9433 +/- 3535 for CD40L and 754 +/- 605 for MPO).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65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altLang="en-US" dirty="0">
                <a:solidFill>
                  <a:schemeClr val="bg1"/>
                </a:solidFill>
              </a:rPr>
              <a:t>Results were similar when examined in the RA and control groups </a:t>
            </a:r>
            <a:r>
              <a:rPr lang="en-US" altLang="en-US" dirty="0" smtClean="0">
                <a:solidFill>
                  <a:schemeClr val="bg1"/>
                </a:solidFill>
              </a:rPr>
              <a:t>separately</a:t>
            </a:r>
          </a:p>
          <a:p>
            <a:pPr lvl="1">
              <a:buFont typeface="Arial" charset="0"/>
              <a:buChar char="•"/>
            </a:pPr>
            <a:r>
              <a:rPr lang="en-US" altLang="en-US" dirty="0" smtClean="0">
                <a:solidFill>
                  <a:schemeClr val="bg1"/>
                </a:solidFill>
              </a:rPr>
              <a:t>Magnitude </a:t>
            </a:r>
            <a:r>
              <a:rPr lang="en-US" altLang="en-US" dirty="0">
                <a:solidFill>
                  <a:schemeClr val="bg1"/>
                </a:solidFill>
              </a:rPr>
              <a:t>of correlations with </a:t>
            </a:r>
            <a:r>
              <a:rPr lang="en-US" altLang="en-US" dirty="0" err="1">
                <a:solidFill>
                  <a:schemeClr val="bg1"/>
                </a:solidFill>
              </a:rPr>
              <a:t>cIMT</a:t>
            </a:r>
            <a:r>
              <a:rPr lang="en-US" altLang="en-US" dirty="0">
                <a:solidFill>
                  <a:schemeClr val="bg1"/>
                </a:solidFill>
              </a:rPr>
              <a:t> was slightly higher in the control group for ICAM-1 and E-</a:t>
            </a:r>
            <a:r>
              <a:rPr lang="en-US" altLang="en-US" dirty="0" err="1">
                <a:solidFill>
                  <a:schemeClr val="bg1"/>
                </a:solidFill>
              </a:rPr>
              <a:t>selectin</a:t>
            </a:r>
            <a:r>
              <a:rPr lang="en-US" altLang="en-US" dirty="0">
                <a:solidFill>
                  <a:schemeClr val="bg1"/>
                </a:solidFill>
              </a:rPr>
              <a:t> (r=0.4). </a:t>
            </a:r>
          </a:p>
          <a:p>
            <a:pPr>
              <a:buFont typeface="Arial" charset="0"/>
              <a:buChar char="•"/>
            </a:pPr>
            <a:r>
              <a:rPr lang="en-US" altLang="en-US" dirty="0">
                <a:solidFill>
                  <a:schemeClr val="bg1"/>
                </a:solidFill>
              </a:rPr>
              <a:t>In the RA group only, mean ICAM-1 was higher (292) in those with plaque than in those without plaque (234) (p=0.045</a:t>
            </a:r>
            <a:r>
              <a:rPr lang="en-US" altLang="en-US" dirty="0" smtClean="0">
                <a:solidFill>
                  <a:schemeClr val="bg1"/>
                </a:solidFill>
              </a:rPr>
              <a:t>).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 smtClean="0"/>
              <a:t>Results: Correlations in RA and Controls Separately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32514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>
                <a:solidFill>
                  <a:schemeClr val="bg1"/>
                </a:solidFill>
              </a:rPr>
              <a:t>Our findings confirm </a:t>
            </a:r>
            <a:r>
              <a:rPr lang="en-US" altLang="en-US" dirty="0" smtClean="0">
                <a:solidFill>
                  <a:schemeClr val="bg1"/>
                </a:solidFill>
              </a:rPr>
              <a:t>other studies showing a </a:t>
            </a:r>
            <a:r>
              <a:rPr lang="en-US" altLang="en-US" dirty="0">
                <a:solidFill>
                  <a:schemeClr val="bg1"/>
                </a:solidFill>
              </a:rPr>
              <a:t>higher mean </a:t>
            </a:r>
            <a:r>
              <a:rPr lang="en-US" altLang="en-US" dirty="0" err="1">
                <a:solidFill>
                  <a:schemeClr val="bg1"/>
                </a:solidFill>
              </a:rPr>
              <a:t>cIMT</a:t>
            </a:r>
            <a:r>
              <a:rPr lang="en-US" altLang="en-US" dirty="0">
                <a:solidFill>
                  <a:schemeClr val="bg1"/>
                </a:solidFill>
              </a:rPr>
              <a:t> in </a:t>
            </a:r>
            <a:r>
              <a:rPr lang="en-US" altLang="en-US" dirty="0" smtClean="0">
                <a:solidFill>
                  <a:schemeClr val="bg1"/>
                </a:solidFill>
              </a:rPr>
              <a:t>RA</a:t>
            </a:r>
          </a:p>
          <a:p>
            <a:pPr>
              <a:buFont typeface="Arial" charset="0"/>
              <a:buChar char="•"/>
            </a:pPr>
            <a:r>
              <a:rPr lang="en-US" altLang="en-US" dirty="0" smtClean="0">
                <a:solidFill>
                  <a:schemeClr val="bg1"/>
                </a:solidFill>
              </a:rPr>
              <a:t>Immune </a:t>
            </a:r>
            <a:r>
              <a:rPr lang="en-US" altLang="en-US" dirty="0">
                <a:solidFill>
                  <a:schemeClr val="bg1"/>
                </a:solidFill>
              </a:rPr>
              <a:t>complexes that fix C1q may be a source of arterial injury initiating </a:t>
            </a:r>
            <a:r>
              <a:rPr lang="en-US" altLang="en-US" dirty="0" err="1" smtClean="0">
                <a:solidFill>
                  <a:schemeClr val="bg1"/>
                </a:solidFill>
              </a:rPr>
              <a:t>atherogenesis</a:t>
            </a:r>
            <a:endParaRPr lang="en-US" altLang="en-US" dirty="0" smtClean="0">
              <a:solidFill>
                <a:schemeClr val="bg1"/>
              </a:solidFill>
            </a:endParaRPr>
          </a:p>
          <a:p>
            <a:pPr lvl="1">
              <a:buFont typeface="Arial" charset="0"/>
              <a:buChar char="•"/>
            </a:pPr>
            <a:r>
              <a:rPr lang="en-US" altLang="en-US" sz="2400" dirty="0" smtClean="0">
                <a:solidFill>
                  <a:schemeClr val="bg1"/>
                </a:solidFill>
              </a:rPr>
              <a:t>Bind </a:t>
            </a:r>
            <a:r>
              <a:rPr lang="en-US" altLang="en-US" sz="2400" dirty="0">
                <a:solidFill>
                  <a:schemeClr val="bg1"/>
                </a:solidFill>
              </a:rPr>
              <a:t>to C1q receptors on the </a:t>
            </a:r>
            <a:r>
              <a:rPr lang="en-US" altLang="en-US" sz="2400" dirty="0" smtClean="0">
                <a:solidFill>
                  <a:schemeClr val="bg1"/>
                </a:solidFill>
              </a:rPr>
              <a:t>endothelium </a:t>
            </a:r>
            <a:r>
              <a:rPr lang="en-US" altLang="en-US" sz="2400" dirty="0" smtClean="0">
                <a:solidFill>
                  <a:schemeClr val="bg1"/>
                </a:solidFill>
                <a:sym typeface="Symbol"/>
              </a:rPr>
              <a:t> </a:t>
            </a:r>
            <a:r>
              <a:rPr lang="en-US" altLang="en-US" sz="2400" dirty="0" err="1" smtClean="0">
                <a:solidFill>
                  <a:schemeClr val="bg1"/>
                </a:solidFill>
              </a:rPr>
              <a:t>upregulation</a:t>
            </a:r>
            <a:r>
              <a:rPr lang="en-US" altLang="en-US" sz="2400" dirty="0" smtClean="0">
                <a:solidFill>
                  <a:schemeClr val="bg1"/>
                </a:solidFill>
              </a:rPr>
              <a:t> </a:t>
            </a:r>
            <a:r>
              <a:rPr lang="en-US" altLang="en-US" sz="2400" dirty="0">
                <a:solidFill>
                  <a:schemeClr val="bg1"/>
                </a:solidFill>
              </a:rPr>
              <a:t>of adhesion molecules </a:t>
            </a:r>
            <a:r>
              <a:rPr lang="en-US" altLang="en-US" sz="2400" dirty="0" smtClean="0">
                <a:solidFill>
                  <a:schemeClr val="bg1"/>
                </a:solidFill>
              </a:rPr>
              <a:t>(</a:t>
            </a:r>
            <a:r>
              <a:rPr lang="en-US" altLang="en-US" sz="2400" dirty="0" smtClean="0">
                <a:solidFill>
                  <a:srgbClr val="FFFF00"/>
                </a:solidFill>
              </a:rPr>
              <a:t>E-</a:t>
            </a:r>
            <a:r>
              <a:rPr lang="en-US" altLang="en-US" sz="2400" dirty="0" err="1" smtClean="0">
                <a:solidFill>
                  <a:srgbClr val="FFFF00"/>
                </a:solidFill>
              </a:rPr>
              <a:t>selectin</a:t>
            </a:r>
            <a:r>
              <a:rPr lang="en-US" altLang="en-US" sz="2400" dirty="0">
                <a:solidFill>
                  <a:srgbClr val="FFFF00"/>
                </a:solidFill>
              </a:rPr>
              <a:t>, ICAM-1 and </a:t>
            </a:r>
            <a:r>
              <a:rPr lang="en-US" altLang="en-US" sz="2400" dirty="0" smtClean="0">
                <a:solidFill>
                  <a:srgbClr val="FFFF00"/>
                </a:solidFill>
              </a:rPr>
              <a:t>VCAM-1</a:t>
            </a:r>
            <a:r>
              <a:rPr lang="en-US" altLang="en-US" sz="2400" dirty="0" smtClean="0">
                <a:solidFill>
                  <a:schemeClr val="bg1"/>
                </a:solidFill>
              </a:rPr>
              <a:t>)</a:t>
            </a:r>
            <a:r>
              <a:rPr lang="en-US" altLang="en-US" sz="2400" baseline="30000" dirty="0" smtClean="0">
                <a:solidFill>
                  <a:schemeClr val="bg1"/>
                </a:solidFill>
              </a:rPr>
              <a:t>1</a:t>
            </a:r>
          </a:p>
          <a:p>
            <a:pPr>
              <a:buFont typeface="Arial" charset="0"/>
              <a:buChar char="•"/>
            </a:pPr>
            <a:r>
              <a:rPr lang="en-US" altLang="en-US" sz="2600" dirty="0" smtClean="0">
                <a:solidFill>
                  <a:schemeClr val="bg1"/>
                </a:solidFill>
              </a:rPr>
              <a:t>Previous studies have shown </a:t>
            </a:r>
            <a:r>
              <a:rPr lang="en-US" altLang="en-US" dirty="0" smtClean="0">
                <a:solidFill>
                  <a:schemeClr val="bg1"/>
                </a:solidFill>
              </a:rPr>
              <a:t>VCAM-1 associated </a:t>
            </a:r>
            <a:r>
              <a:rPr lang="en-US" altLang="en-US" dirty="0">
                <a:solidFill>
                  <a:schemeClr val="bg1"/>
                </a:solidFill>
              </a:rPr>
              <a:t>with increased </a:t>
            </a:r>
            <a:r>
              <a:rPr lang="en-US" altLang="en-US" dirty="0" err="1">
                <a:solidFill>
                  <a:schemeClr val="bg1"/>
                </a:solidFill>
              </a:rPr>
              <a:t>cIMT</a:t>
            </a:r>
            <a:r>
              <a:rPr lang="en-US" altLang="en-US" dirty="0">
                <a:solidFill>
                  <a:schemeClr val="bg1"/>
                </a:solidFill>
              </a:rPr>
              <a:t> and plaque in </a:t>
            </a:r>
            <a:r>
              <a:rPr lang="en-US" altLang="en-US" dirty="0" smtClean="0">
                <a:solidFill>
                  <a:schemeClr val="bg1"/>
                </a:solidFill>
              </a:rPr>
              <a:t>RA</a:t>
            </a:r>
            <a:r>
              <a:rPr lang="en-US" altLang="en-US" baseline="30000" dirty="0" smtClean="0">
                <a:solidFill>
                  <a:schemeClr val="bg1"/>
                </a:solidFill>
              </a:rPr>
              <a:t>2</a:t>
            </a:r>
            <a:endParaRPr lang="en-US" altLang="en-US" baseline="30000" dirty="0">
              <a:solidFill>
                <a:schemeClr val="bg1"/>
              </a:solidFill>
            </a:endParaRPr>
          </a:p>
          <a:p>
            <a:r>
              <a:rPr lang="en-US" altLang="en-US" dirty="0">
                <a:solidFill>
                  <a:schemeClr val="bg1"/>
                </a:solidFill>
              </a:rPr>
              <a:t>Our study showed correlations of all 3 adhesion molecules with </a:t>
            </a:r>
            <a:r>
              <a:rPr lang="en-US" altLang="en-US" dirty="0" err="1">
                <a:solidFill>
                  <a:schemeClr val="bg1"/>
                </a:solidFill>
              </a:rPr>
              <a:t>cIMT</a:t>
            </a:r>
            <a:r>
              <a:rPr lang="en-US" altLang="en-US" dirty="0">
                <a:solidFill>
                  <a:schemeClr val="bg1"/>
                </a:solidFill>
              </a:rPr>
              <a:t> in the overall </a:t>
            </a:r>
            <a:r>
              <a:rPr lang="en-US" altLang="en-US" dirty="0" smtClean="0">
                <a:solidFill>
                  <a:schemeClr val="bg1"/>
                </a:solidFill>
              </a:rPr>
              <a:t>group</a:t>
            </a:r>
            <a:endParaRPr lang="en-US" alt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6096000"/>
            <a:ext cx="76617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baseline="30000" dirty="0" smtClean="0">
                <a:solidFill>
                  <a:srgbClr val="FFFFFF"/>
                </a:solidFill>
              </a:rPr>
              <a:t>1</a:t>
            </a:r>
            <a:r>
              <a:rPr lang="en-US" altLang="en-US" dirty="0" smtClean="0">
                <a:solidFill>
                  <a:srgbClr val="FFFFFF"/>
                </a:solidFill>
              </a:rPr>
              <a:t>Lozada </a:t>
            </a:r>
            <a:r>
              <a:rPr lang="en-US" altLang="en-US" dirty="0">
                <a:solidFill>
                  <a:srgbClr val="FFFFFF"/>
                </a:solidFill>
              </a:rPr>
              <a:t>C, Levin RI, </a:t>
            </a:r>
            <a:r>
              <a:rPr lang="en-US" altLang="en-US" dirty="0" err="1">
                <a:solidFill>
                  <a:srgbClr val="FFFFFF"/>
                </a:solidFill>
              </a:rPr>
              <a:t>Huie</a:t>
            </a:r>
            <a:r>
              <a:rPr lang="en-US" altLang="en-US" dirty="0">
                <a:solidFill>
                  <a:srgbClr val="FFFFFF"/>
                </a:solidFill>
              </a:rPr>
              <a:t> M, et al. </a:t>
            </a:r>
            <a:r>
              <a:rPr lang="en-US" altLang="en-US" dirty="0" err="1" smtClean="0">
                <a:solidFill>
                  <a:srgbClr val="FFFFFF"/>
                </a:solidFill>
              </a:rPr>
              <a:t>Proc</a:t>
            </a:r>
            <a:r>
              <a:rPr lang="en-US" altLang="en-US" dirty="0" smtClean="0">
                <a:solidFill>
                  <a:srgbClr val="FFFFFF"/>
                </a:solidFill>
              </a:rPr>
              <a:t> </a:t>
            </a:r>
            <a:r>
              <a:rPr lang="en-US" altLang="en-US" dirty="0" err="1">
                <a:solidFill>
                  <a:srgbClr val="FFFFFF"/>
                </a:solidFill>
              </a:rPr>
              <a:t>Natl</a:t>
            </a:r>
            <a:r>
              <a:rPr lang="en-US" altLang="en-US" dirty="0">
                <a:solidFill>
                  <a:srgbClr val="FFFFFF"/>
                </a:solidFill>
              </a:rPr>
              <a:t> </a:t>
            </a:r>
            <a:r>
              <a:rPr lang="en-US" altLang="en-US" dirty="0" err="1">
                <a:solidFill>
                  <a:srgbClr val="FFFFFF"/>
                </a:solidFill>
              </a:rPr>
              <a:t>Acad</a:t>
            </a:r>
            <a:r>
              <a:rPr lang="en-US" altLang="en-US" dirty="0">
                <a:solidFill>
                  <a:srgbClr val="FFFFFF"/>
                </a:solidFill>
              </a:rPr>
              <a:t> </a:t>
            </a:r>
            <a:r>
              <a:rPr lang="en-US" altLang="en-US" dirty="0" err="1">
                <a:solidFill>
                  <a:srgbClr val="FFFFFF"/>
                </a:solidFill>
              </a:rPr>
              <a:t>Sci</a:t>
            </a:r>
            <a:r>
              <a:rPr lang="en-US" altLang="en-US" dirty="0">
                <a:solidFill>
                  <a:srgbClr val="FFFFFF"/>
                </a:solidFill>
              </a:rPr>
              <a:t> U S A </a:t>
            </a:r>
            <a:r>
              <a:rPr lang="en-US" altLang="en-US" dirty="0" smtClean="0">
                <a:solidFill>
                  <a:srgbClr val="FFFFFF"/>
                </a:solidFill>
              </a:rPr>
              <a:t>1995;92:8378-82</a:t>
            </a:r>
          </a:p>
          <a:p>
            <a:r>
              <a:rPr lang="en-US" baseline="30000" dirty="0" smtClean="0">
                <a:solidFill>
                  <a:srgbClr val="FFFFFF"/>
                </a:solidFill>
              </a:rPr>
              <a:t>2</a:t>
            </a:r>
            <a:r>
              <a:rPr lang="en-US" altLang="en-US" dirty="0" smtClean="0">
                <a:solidFill>
                  <a:srgbClr val="FFFFFF"/>
                </a:solidFill>
              </a:rPr>
              <a:t>Dessein </a:t>
            </a:r>
            <a:r>
              <a:rPr lang="en-US" altLang="en-US" dirty="0">
                <a:solidFill>
                  <a:srgbClr val="FFFFFF"/>
                </a:solidFill>
              </a:rPr>
              <a:t>PH, </a:t>
            </a:r>
            <a:r>
              <a:rPr lang="en-US" altLang="en-US" dirty="0" err="1">
                <a:solidFill>
                  <a:srgbClr val="FFFFFF"/>
                </a:solidFill>
              </a:rPr>
              <a:t>Joffe</a:t>
            </a:r>
            <a:r>
              <a:rPr lang="en-US" altLang="en-US" dirty="0">
                <a:solidFill>
                  <a:srgbClr val="FFFFFF"/>
                </a:solidFill>
              </a:rPr>
              <a:t> BI, Singh S. </a:t>
            </a:r>
            <a:r>
              <a:rPr lang="en-US" altLang="en-US" dirty="0" smtClean="0">
                <a:solidFill>
                  <a:srgbClr val="FFFFFF"/>
                </a:solidFill>
              </a:rPr>
              <a:t>Arthritis </a:t>
            </a:r>
            <a:r>
              <a:rPr lang="en-US" altLang="en-US" dirty="0">
                <a:solidFill>
                  <a:srgbClr val="FFFFFF"/>
                </a:solidFill>
              </a:rPr>
              <a:t>Res </a:t>
            </a:r>
            <a:r>
              <a:rPr lang="en-US" altLang="en-US" dirty="0" err="1">
                <a:solidFill>
                  <a:srgbClr val="FFFFFF"/>
                </a:solidFill>
              </a:rPr>
              <a:t>Ther</a:t>
            </a:r>
            <a:r>
              <a:rPr lang="en-US" altLang="en-US" dirty="0">
                <a:solidFill>
                  <a:srgbClr val="FFFFFF"/>
                </a:solidFill>
              </a:rPr>
              <a:t> 2005;7:R634-43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92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>
            <a:noAutofit/>
          </a:bodyPr>
          <a:lstStyle/>
          <a:p>
            <a:pPr>
              <a:buFont typeface="Arial" charset="0"/>
              <a:buChar char="•"/>
            </a:pPr>
            <a:r>
              <a:rPr lang="en-US" altLang="en-US" dirty="0" smtClean="0">
                <a:solidFill>
                  <a:srgbClr val="FFFF00"/>
                </a:solidFill>
              </a:rPr>
              <a:t>IL-6 </a:t>
            </a:r>
            <a:r>
              <a:rPr lang="en-US" altLang="en-US" dirty="0" smtClean="0">
                <a:solidFill>
                  <a:srgbClr val="000000"/>
                </a:solidFill>
              </a:rPr>
              <a:t>was </a:t>
            </a:r>
            <a:r>
              <a:rPr lang="en-US" altLang="en-US" dirty="0">
                <a:solidFill>
                  <a:srgbClr val="000000"/>
                </a:solidFill>
              </a:rPr>
              <a:t>positively correlated with </a:t>
            </a:r>
            <a:r>
              <a:rPr lang="en-US" altLang="en-US" dirty="0" err="1">
                <a:solidFill>
                  <a:srgbClr val="000000"/>
                </a:solidFill>
              </a:rPr>
              <a:t>cIMT</a:t>
            </a:r>
            <a:r>
              <a:rPr lang="en-US" altLang="en-US" dirty="0">
                <a:solidFill>
                  <a:srgbClr val="000000"/>
                </a:solidFill>
              </a:rPr>
              <a:t> and had a trend for correlation in those with </a:t>
            </a:r>
            <a:r>
              <a:rPr lang="en-US" altLang="en-US" dirty="0" smtClean="0">
                <a:solidFill>
                  <a:srgbClr val="000000"/>
                </a:solidFill>
              </a:rPr>
              <a:t>vs</a:t>
            </a:r>
            <a:r>
              <a:rPr lang="en-US" altLang="en-US" dirty="0">
                <a:solidFill>
                  <a:srgbClr val="000000"/>
                </a:solidFill>
              </a:rPr>
              <a:t>. </a:t>
            </a:r>
            <a:r>
              <a:rPr lang="en-US" altLang="en-US" dirty="0" smtClean="0">
                <a:solidFill>
                  <a:srgbClr val="000000"/>
                </a:solidFill>
              </a:rPr>
              <a:t>without plaque</a:t>
            </a:r>
            <a:endParaRPr lang="en-US" altLang="en-US" dirty="0">
              <a:solidFill>
                <a:srgbClr val="000000"/>
              </a:solidFill>
            </a:endParaRPr>
          </a:p>
          <a:p>
            <a:pPr lvl="1">
              <a:buFont typeface="Arial" charset="0"/>
              <a:buChar char="•"/>
            </a:pPr>
            <a:r>
              <a:rPr lang="en-US" altLang="en-US" dirty="0" smtClean="0">
                <a:solidFill>
                  <a:srgbClr val="000000"/>
                </a:solidFill>
              </a:rPr>
              <a:t>Systemic inflammation key </a:t>
            </a:r>
            <a:r>
              <a:rPr lang="en-US" altLang="en-US" dirty="0">
                <a:solidFill>
                  <a:srgbClr val="000000"/>
                </a:solidFill>
              </a:rPr>
              <a:t>in RA and </a:t>
            </a:r>
            <a:r>
              <a:rPr lang="en-US" altLang="en-US" dirty="0" smtClean="0">
                <a:solidFill>
                  <a:srgbClr val="000000"/>
                </a:solidFill>
              </a:rPr>
              <a:t>atherosclerosis</a:t>
            </a:r>
            <a:endParaRPr lang="en-US" altLang="en-US" dirty="0">
              <a:solidFill>
                <a:srgbClr val="000000"/>
              </a:solidFill>
            </a:endParaRPr>
          </a:p>
          <a:p>
            <a:pPr>
              <a:buFont typeface="Arial" charset="0"/>
              <a:buChar char="•"/>
            </a:pPr>
            <a:r>
              <a:rPr lang="en-US" altLang="en-US" dirty="0">
                <a:solidFill>
                  <a:srgbClr val="000000"/>
                </a:solidFill>
              </a:rPr>
              <a:t>Unexpectedly, </a:t>
            </a:r>
            <a:r>
              <a:rPr lang="en-US" altLang="en-US" dirty="0" smtClean="0">
                <a:solidFill>
                  <a:srgbClr val="000000"/>
                </a:solidFill>
              </a:rPr>
              <a:t>we showed </a:t>
            </a:r>
            <a:r>
              <a:rPr lang="en-US" altLang="en-US" dirty="0">
                <a:solidFill>
                  <a:srgbClr val="000000"/>
                </a:solidFill>
              </a:rPr>
              <a:t>an inverse correlation of </a:t>
            </a:r>
            <a:r>
              <a:rPr lang="en-US" altLang="en-US" dirty="0">
                <a:solidFill>
                  <a:srgbClr val="FFFF00"/>
                </a:solidFill>
              </a:rPr>
              <a:t>CD40L and MPO</a:t>
            </a:r>
            <a:r>
              <a:rPr lang="en-US" altLang="en-US" dirty="0">
                <a:solidFill>
                  <a:srgbClr val="FFFFFF"/>
                </a:solidFill>
              </a:rPr>
              <a:t> </a:t>
            </a:r>
            <a:r>
              <a:rPr lang="en-US" altLang="en-US" dirty="0">
                <a:solidFill>
                  <a:srgbClr val="000000"/>
                </a:solidFill>
              </a:rPr>
              <a:t>with </a:t>
            </a:r>
            <a:r>
              <a:rPr lang="en-US" altLang="en-US" dirty="0" err="1">
                <a:solidFill>
                  <a:srgbClr val="000000"/>
                </a:solidFill>
              </a:rPr>
              <a:t>cIMT</a:t>
            </a:r>
            <a:r>
              <a:rPr lang="en-US" altLang="en-US" dirty="0">
                <a:solidFill>
                  <a:srgbClr val="000000"/>
                </a:solidFill>
              </a:rPr>
              <a:t> and plaque </a:t>
            </a:r>
            <a:r>
              <a:rPr lang="en-US" altLang="en-US" dirty="0" smtClean="0">
                <a:solidFill>
                  <a:srgbClr val="000000"/>
                </a:solidFill>
              </a:rPr>
              <a:t>presence</a:t>
            </a:r>
          </a:p>
          <a:p>
            <a:pPr lvl="1">
              <a:buFont typeface="Arial" charset="0"/>
              <a:buChar char="•"/>
            </a:pPr>
            <a:r>
              <a:rPr lang="en-US" altLang="en-US" dirty="0" smtClean="0">
                <a:solidFill>
                  <a:srgbClr val="000000"/>
                </a:solidFill>
              </a:rPr>
              <a:t>Associated </a:t>
            </a:r>
            <a:r>
              <a:rPr lang="en-US" altLang="en-US" dirty="0">
                <a:solidFill>
                  <a:srgbClr val="000000"/>
                </a:solidFill>
              </a:rPr>
              <a:t>with high-risk </a:t>
            </a:r>
            <a:r>
              <a:rPr lang="en-US" altLang="en-US" dirty="0" smtClean="0">
                <a:solidFill>
                  <a:srgbClr val="000000"/>
                </a:solidFill>
              </a:rPr>
              <a:t>CVD lesions in general population.</a:t>
            </a:r>
            <a:endParaRPr lang="en-US" altLang="en-US" baseline="30000" dirty="0">
              <a:solidFill>
                <a:srgbClr val="000000"/>
              </a:solidFill>
            </a:endParaRPr>
          </a:p>
          <a:p>
            <a:pPr lvl="1">
              <a:buFont typeface="Arial" charset="0"/>
              <a:buChar char="•"/>
            </a:pPr>
            <a:r>
              <a:rPr lang="en-US" altLang="en-US" dirty="0" smtClean="0">
                <a:solidFill>
                  <a:srgbClr val="000000"/>
                </a:solidFill>
              </a:rPr>
              <a:t>May </a:t>
            </a:r>
            <a:r>
              <a:rPr lang="en-US" altLang="en-US" dirty="0">
                <a:solidFill>
                  <a:srgbClr val="000000"/>
                </a:solidFill>
              </a:rPr>
              <a:t>be due to </a:t>
            </a:r>
            <a:r>
              <a:rPr lang="en-US" altLang="en-US" dirty="0">
                <a:solidFill>
                  <a:srgbClr val="FFFF00"/>
                </a:solidFill>
              </a:rPr>
              <a:t>limitation of our small sample size and wide variability in these biomarkers’ </a:t>
            </a:r>
            <a:r>
              <a:rPr lang="en-US" altLang="en-US" dirty="0" smtClean="0">
                <a:solidFill>
                  <a:srgbClr val="FFFF00"/>
                </a:solidFill>
              </a:rPr>
              <a:t>levels</a:t>
            </a:r>
            <a:endParaRPr lang="en-US" altLang="en-US" dirty="0">
              <a:solidFill>
                <a:srgbClr val="FFFFFF"/>
              </a:solidFill>
            </a:endParaRPr>
          </a:p>
          <a:p>
            <a:pPr lvl="1">
              <a:buFont typeface="Arial" charset="0"/>
              <a:buChar char="•"/>
            </a:pPr>
            <a:r>
              <a:rPr lang="en-US" altLang="en-US" dirty="0">
                <a:solidFill>
                  <a:srgbClr val="000000"/>
                </a:solidFill>
              </a:rPr>
              <a:t>Alternatively, </a:t>
            </a:r>
            <a:r>
              <a:rPr lang="en-US" altLang="en-US" dirty="0" smtClean="0">
                <a:solidFill>
                  <a:srgbClr val="000000"/>
                </a:solidFill>
              </a:rPr>
              <a:t>may </a:t>
            </a:r>
            <a:r>
              <a:rPr lang="en-US" altLang="en-US" dirty="0">
                <a:solidFill>
                  <a:srgbClr val="000000"/>
                </a:solidFill>
              </a:rPr>
              <a:t>indicate differential effects of these biomarker pathways in subclinical atherosclerosis in </a:t>
            </a:r>
            <a:r>
              <a:rPr lang="en-US" altLang="en-US" dirty="0" smtClean="0">
                <a:solidFill>
                  <a:srgbClr val="000000"/>
                </a:solidFill>
              </a:rPr>
              <a:t>RA</a:t>
            </a:r>
          </a:p>
          <a:p>
            <a:pPr lvl="1">
              <a:buFont typeface="Arial" charset="0"/>
              <a:buChar char="•"/>
            </a:pPr>
            <a:r>
              <a:rPr lang="en-US" altLang="en-US" dirty="0" smtClean="0">
                <a:solidFill>
                  <a:srgbClr val="000000"/>
                </a:solidFill>
              </a:rPr>
              <a:t>Future </a:t>
            </a:r>
            <a:r>
              <a:rPr lang="en-US" altLang="en-US" dirty="0">
                <a:solidFill>
                  <a:srgbClr val="000000"/>
                </a:solidFill>
              </a:rPr>
              <a:t>larger studies </a:t>
            </a:r>
            <a:r>
              <a:rPr lang="en-US" altLang="en-US" dirty="0" smtClean="0">
                <a:solidFill>
                  <a:srgbClr val="000000"/>
                </a:solidFill>
              </a:rPr>
              <a:t>needed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Discussion, cont.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46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</a:pPr>
            <a:r>
              <a:rPr lang="en-US" altLang="en-US" sz="2800" dirty="0" err="1" smtClean="0">
                <a:solidFill>
                  <a:schemeClr val="bg1"/>
                </a:solidFill>
              </a:rPr>
              <a:t>cIMT</a:t>
            </a:r>
            <a:r>
              <a:rPr lang="en-US" altLang="en-US" sz="2800" dirty="0" smtClean="0">
                <a:solidFill>
                  <a:schemeClr val="bg1"/>
                </a:solidFill>
              </a:rPr>
              <a:t> </a:t>
            </a:r>
            <a:r>
              <a:rPr lang="en-US" altLang="en-US" sz="2800" dirty="0">
                <a:solidFill>
                  <a:schemeClr val="bg1"/>
                </a:solidFill>
              </a:rPr>
              <a:t>is higher in RA than non-RA </a:t>
            </a:r>
            <a:r>
              <a:rPr lang="en-US" altLang="en-US" sz="2800" dirty="0" smtClean="0">
                <a:solidFill>
                  <a:schemeClr val="bg1"/>
                </a:solidFill>
              </a:rPr>
              <a:t>subjects</a:t>
            </a:r>
            <a:endParaRPr lang="en-US" altLang="en-US" sz="2800" dirty="0">
              <a:solidFill>
                <a:schemeClr val="bg1"/>
              </a:solidFill>
            </a:endParaRPr>
          </a:p>
          <a:p>
            <a:pPr>
              <a:buFont typeface="Arial" charset="0"/>
              <a:buChar char="•"/>
            </a:pPr>
            <a:r>
              <a:rPr lang="en-US" altLang="en-US" sz="2800" dirty="0">
                <a:solidFill>
                  <a:schemeClr val="bg1"/>
                </a:solidFill>
              </a:rPr>
              <a:t>Markers of endothelial dysfunction (ICAM-1, VCAM-1, E-</a:t>
            </a:r>
            <a:r>
              <a:rPr lang="en-US" altLang="en-US" sz="2800" dirty="0" err="1">
                <a:solidFill>
                  <a:schemeClr val="bg1"/>
                </a:solidFill>
              </a:rPr>
              <a:t>selectin</a:t>
            </a:r>
            <a:r>
              <a:rPr lang="en-US" altLang="en-US" sz="2800" dirty="0">
                <a:solidFill>
                  <a:schemeClr val="bg1"/>
                </a:solidFill>
              </a:rPr>
              <a:t>) are significantly associated with higher </a:t>
            </a:r>
            <a:r>
              <a:rPr lang="en-US" altLang="en-US" sz="2800" dirty="0" err="1" smtClean="0">
                <a:solidFill>
                  <a:schemeClr val="bg1"/>
                </a:solidFill>
              </a:rPr>
              <a:t>cIMT</a:t>
            </a:r>
            <a:r>
              <a:rPr lang="en-US" altLang="en-US" sz="2800" dirty="0" smtClean="0">
                <a:solidFill>
                  <a:schemeClr val="bg1"/>
                </a:solidFill>
              </a:rPr>
              <a:t> </a:t>
            </a:r>
            <a:endParaRPr lang="en-US" altLang="en-US" sz="2800" dirty="0">
              <a:solidFill>
                <a:schemeClr val="bg1"/>
              </a:solidFill>
            </a:endParaRPr>
          </a:p>
          <a:p>
            <a:pPr>
              <a:buFont typeface="Arial" charset="0"/>
              <a:buChar char="•"/>
            </a:pPr>
            <a:r>
              <a:rPr lang="en-US" altLang="en-US" sz="2800" dirty="0" smtClean="0">
                <a:solidFill>
                  <a:schemeClr val="bg1"/>
                </a:solidFill>
              </a:rPr>
              <a:t>Possible </a:t>
            </a:r>
            <a:r>
              <a:rPr lang="en-US" altLang="en-US" sz="2800" dirty="0">
                <a:solidFill>
                  <a:schemeClr val="bg1"/>
                </a:solidFill>
              </a:rPr>
              <a:t>common pathways of atherosclerotic progression as evidenced by </a:t>
            </a:r>
            <a:r>
              <a:rPr lang="en-US" altLang="en-US" sz="2800" dirty="0" err="1">
                <a:solidFill>
                  <a:schemeClr val="bg1"/>
                </a:solidFill>
              </a:rPr>
              <a:t>cIMT</a:t>
            </a:r>
            <a:r>
              <a:rPr lang="en-US" altLang="en-US" sz="2800" dirty="0">
                <a:solidFill>
                  <a:schemeClr val="bg1"/>
                </a:solidFill>
              </a:rPr>
              <a:t> and biomarker </a:t>
            </a:r>
            <a:r>
              <a:rPr lang="en-US" altLang="en-US" sz="2800" dirty="0" smtClean="0">
                <a:solidFill>
                  <a:schemeClr val="bg1"/>
                </a:solidFill>
              </a:rPr>
              <a:t>elevation</a:t>
            </a:r>
            <a:endParaRPr lang="en-US" altLang="en-US" sz="2800" dirty="0">
              <a:solidFill>
                <a:schemeClr val="bg1"/>
              </a:solidFill>
            </a:endParaRPr>
          </a:p>
          <a:p>
            <a:pPr>
              <a:buFont typeface="Arial" charset="0"/>
              <a:buChar char="•"/>
            </a:pPr>
            <a:r>
              <a:rPr lang="en-US" altLang="en-US" sz="2800" dirty="0">
                <a:solidFill>
                  <a:schemeClr val="bg1"/>
                </a:solidFill>
              </a:rPr>
              <a:t>Further studies are needed to determine the predictive ability of </a:t>
            </a:r>
            <a:r>
              <a:rPr lang="en-US" altLang="en-US" sz="2800" dirty="0" smtClean="0">
                <a:solidFill>
                  <a:schemeClr val="bg1"/>
                </a:solidFill>
              </a:rPr>
              <a:t>biomarkers </a:t>
            </a:r>
            <a:r>
              <a:rPr lang="en-US" altLang="en-US" sz="2800" dirty="0">
                <a:solidFill>
                  <a:schemeClr val="bg1"/>
                </a:solidFill>
              </a:rPr>
              <a:t>in CVD risk stratification algorithms in RA </a:t>
            </a:r>
            <a:r>
              <a:rPr lang="en-US" altLang="en-US" sz="2800" dirty="0" smtClean="0">
                <a:solidFill>
                  <a:schemeClr val="bg1"/>
                </a:solidFill>
              </a:rPr>
              <a:t>patients</a:t>
            </a:r>
            <a:endParaRPr lang="en-US" altLang="en-US" sz="2800" dirty="0">
              <a:solidFill>
                <a:schemeClr val="bg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41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en-US" sz="2800" b="1" dirty="0">
                <a:solidFill>
                  <a:schemeClr val="bg1"/>
                </a:solidFill>
              </a:rPr>
              <a:t>Research </a:t>
            </a:r>
            <a:r>
              <a:rPr lang="en-US" altLang="en-US" sz="2800" b="1" dirty="0" smtClean="0">
                <a:solidFill>
                  <a:schemeClr val="bg1"/>
                </a:solidFill>
              </a:rPr>
              <a:t>support:</a:t>
            </a:r>
          </a:p>
          <a:p>
            <a:pPr lvl="1"/>
            <a:r>
              <a:rPr lang="en-US" altLang="en-US" b="1" dirty="0" smtClean="0">
                <a:solidFill>
                  <a:schemeClr val="bg1"/>
                </a:solidFill>
              </a:rPr>
              <a:t>National </a:t>
            </a:r>
            <a:r>
              <a:rPr lang="en-US" altLang="en-US" b="1" dirty="0">
                <a:solidFill>
                  <a:schemeClr val="bg1"/>
                </a:solidFill>
              </a:rPr>
              <a:t>Institute of Arthritis and Musculoskeletal and Skin Diseases </a:t>
            </a:r>
            <a:r>
              <a:rPr lang="en-US" altLang="en-US" b="1" dirty="0" smtClean="0">
                <a:solidFill>
                  <a:schemeClr val="bg1"/>
                </a:solidFill>
              </a:rPr>
              <a:t>(NIAMS) </a:t>
            </a:r>
            <a:r>
              <a:rPr lang="en-US" altLang="en-US" dirty="0" smtClean="0">
                <a:solidFill>
                  <a:schemeClr val="bg1"/>
                </a:solidFill>
              </a:rPr>
              <a:t>of </a:t>
            </a:r>
            <a:r>
              <a:rPr lang="en-US" altLang="en-US" dirty="0">
                <a:solidFill>
                  <a:schemeClr val="bg1"/>
                </a:solidFill>
              </a:rPr>
              <a:t>the National Institutes of Health (NIH) under Award Number 5K23AR061407-02 </a:t>
            </a:r>
            <a:endParaRPr lang="en-US" altLang="en-US" dirty="0" smtClean="0">
              <a:solidFill>
                <a:schemeClr val="bg1"/>
              </a:solidFill>
            </a:endParaRPr>
          </a:p>
          <a:p>
            <a:pPr lvl="1"/>
            <a:r>
              <a:rPr lang="en-US" altLang="en-US" dirty="0" smtClean="0">
                <a:solidFill>
                  <a:schemeClr val="bg1"/>
                </a:solidFill>
              </a:rPr>
              <a:t>Made </a:t>
            </a:r>
            <a:r>
              <a:rPr lang="en-US" altLang="en-US" dirty="0">
                <a:solidFill>
                  <a:schemeClr val="bg1"/>
                </a:solidFill>
              </a:rPr>
              <a:t>possible by Grant Number 2UL1 RR024153-06 from the </a:t>
            </a:r>
            <a:r>
              <a:rPr lang="en-US" altLang="en-US" b="1" dirty="0">
                <a:solidFill>
                  <a:schemeClr val="bg1"/>
                </a:solidFill>
              </a:rPr>
              <a:t>National Center for Research Resources (NCRR), a component of the NIH, and NIH Roadmap for Medical Research</a:t>
            </a:r>
            <a:r>
              <a:rPr lang="en-US" altLang="en-US" b="1" dirty="0">
                <a:solidFill>
                  <a:srgbClr val="FFFF00"/>
                </a:solidFill>
              </a:rPr>
              <a:t> </a:t>
            </a:r>
            <a:r>
              <a:rPr lang="en-US" altLang="en-US" dirty="0">
                <a:solidFill>
                  <a:schemeClr val="bg1"/>
                </a:solidFill>
              </a:rPr>
              <a:t>(support for </a:t>
            </a:r>
            <a:r>
              <a:rPr lang="en-US" altLang="en-US" dirty="0" smtClean="0">
                <a:solidFill>
                  <a:schemeClr val="bg1"/>
                </a:solidFill>
              </a:rPr>
              <a:t>CTSI)</a:t>
            </a:r>
          </a:p>
          <a:p>
            <a:pPr lvl="1"/>
            <a:r>
              <a:rPr lang="en-US" altLang="en-US" dirty="0" smtClean="0">
                <a:solidFill>
                  <a:schemeClr val="bg1"/>
                </a:solidFill>
              </a:rPr>
              <a:t>Made </a:t>
            </a:r>
            <a:r>
              <a:rPr lang="en-US" altLang="en-US" dirty="0">
                <a:solidFill>
                  <a:schemeClr val="bg1"/>
                </a:solidFill>
              </a:rPr>
              <a:t>possible by </a:t>
            </a:r>
            <a:r>
              <a:rPr lang="en-US" altLang="en-US" b="1" dirty="0">
                <a:solidFill>
                  <a:schemeClr val="bg1"/>
                </a:solidFill>
              </a:rPr>
              <a:t>Genentech, NIH / NIAMS </a:t>
            </a:r>
            <a:r>
              <a:rPr lang="en-US" altLang="en-US" dirty="0">
                <a:solidFill>
                  <a:schemeClr val="bg1"/>
                </a:solidFill>
              </a:rPr>
              <a:t>Award Number 1RC2-AR-058989 (support for RACER study); the </a:t>
            </a:r>
            <a:r>
              <a:rPr lang="en-US" altLang="en-US" b="1" dirty="0">
                <a:solidFill>
                  <a:schemeClr val="bg1"/>
                </a:solidFill>
              </a:rPr>
              <a:t>Margaret J Miller endowed chair for Arthritis Research </a:t>
            </a:r>
            <a:r>
              <a:rPr lang="en-US" altLang="en-US" dirty="0">
                <a:solidFill>
                  <a:schemeClr val="bg1"/>
                </a:solidFill>
              </a:rPr>
              <a:t>(Dr. Moreland); and </a:t>
            </a:r>
            <a:r>
              <a:rPr lang="en-US" altLang="en-US" b="1" dirty="0">
                <a:solidFill>
                  <a:schemeClr val="bg1"/>
                </a:solidFill>
              </a:rPr>
              <a:t>institutional funds</a:t>
            </a:r>
            <a:r>
              <a:rPr lang="en-US" altLang="en-US" b="1" dirty="0">
                <a:solidFill>
                  <a:srgbClr val="FFFF00"/>
                </a:solidFill>
              </a:rPr>
              <a:t> </a:t>
            </a:r>
            <a:r>
              <a:rPr lang="en-US" altLang="en-US" dirty="0">
                <a:solidFill>
                  <a:schemeClr val="bg1"/>
                </a:solidFill>
              </a:rPr>
              <a:t>from the University of Pittsburgh Division of Rheumatology and Clinical Immunology and the Department of </a:t>
            </a:r>
            <a:r>
              <a:rPr lang="en-US" altLang="en-US" dirty="0" smtClean="0">
                <a:solidFill>
                  <a:schemeClr val="bg1"/>
                </a:solidFill>
              </a:rPr>
              <a:t>Medicine</a:t>
            </a:r>
          </a:p>
          <a:p>
            <a:pPr lvl="1"/>
            <a:r>
              <a:rPr lang="en-US" altLang="en-US" dirty="0" smtClean="0">
                <a:solidFill>
                  <a:schemeClr val="bg1"/>
                </a:solidFill>
              </a:rPr>
              <a:t>The </a:t>
            </a:r>
            <a:r>
              <a:rPr lang="en-US" altLang="en-US" dirty="0">
                <a:solidFill>
                  <a:schemeClr val="bg1"/>
                </a:solidFill>
              </a:rPr>
              <a:t>content is solely the responsibility of the authors and does not necessarily represent the official views of the NCRR or NIH, Genentech, or the University of Pittsburgh</a:t>
            </a:r>
            <a:r>
              <a:rPr lang="en-US" altLang="en-US" dirty="0" smtClean="0">
                <a:solidFill>
                  <a:schemeClr val="bg1"/>
                </a:solidFill>
              </a:rPr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Disclosures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76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81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>
            <a:normAutofit fontScale="92500"/>
          </a:bodyPr>
          <a:lstStyle/>
          <a:p>
            <a:pPr>
              <a:buFont typeface="Arial" charset="0"/>
              <a:buChar char="•"/>
            </a:pPr>
            <a:r>
              <a:rPr lang="en-US" altLang="en-US" dirty="0">
                <a:solidFill>
                  <a:schemeClr val="bg1"/>
                </a:solidFill>
              </a:rPr>
              <a:t>Rheumatoid arthritis (RA) is independently associated with </a:t>
            </a:r>
            <a:r>
              <a:rPr lang="en-US" altLang="en-US" dirty="0" smtClean="0">
                <a:solidFill>
                  <a:schemeClr val="bg1"/>
                </a:solidFill>
              </a:rPr>
              <a:t>an approx. 2-fold </a:t>
            </a:r>
            <a:r>
              <a:rPr lang="en-US" altLang="en-US" dirty="0">
                <a:solidFill>
                  <a:schemeClr val="bg1"/>
                </a:solidFill>
              </a:rPr>
              <a:t>higher risk of cardiovascular disease (CVD) and premature </a:t>
            </a:r>
            <a:r>
              <a:rPr lang="en-US" altLang="en-US" dirty="0" smtClean="0">
                <a:solidFill>
                  <a:schemeClr val="bg1"/>
                </a:solidFill>
              </a:rPr>
              <a:t>atherosclerosis</a:t>
            </a:r>
            <a:endParaRPr lang="en-US" altLang="en-US" dirty="0">
              <a:solidFill>
                <a:schemeClr val="bg1"/>
              </a:solidFill>
            </a:endParaRPr>
          </a:p>
          <a:p>
            <a:pPr>
              <a:buFont typeface="Arial" charset="0"/>
              <a:buChar char="•"/>
            </a:pPr>
            <a:r>
              <a:rPr lang="en-US" altLang="en-US" dirty="0">
                <a:solidFill>
                  <a:schemeClr val="bg1"/>
                </a:solidFill>
              </a:rPr>
              <a:t>Mechanisms of atherosclerosis include:</a:t>
            </a:r>
          </a:p>
          <a:p>
            <a:pPr lvl="1">
              <a:buFontTx/>
              <a:buAutoNum type="arabicParenBoth"/>
            </a:pPr>
            <a:r>
              <a:rPr lang="en-US" altLang="en-US" b="1" dirty="0">
                <a:solidFill>
                  <a:schemeClr val="bg1"/>
                </a:solidFill>
              </a:rPr>
              <a:t>Endothelial dysfunction/activation </a:t>
            </a:r>
            <a:r>
              <a:rPr lang="en-US" altLang="en-US" dirty="0">
                <a:solidFill>
                  <a:schemeClr val="bg1"/>
                </a:solidFill>
              </a:rPr>
              <a:t>mediated by intercellular adhesion molecules (e.g., ICAM-1, VCAM-1, E-</a:t>
            </a:r>
            <a:r>
              <a:rPr lang="en-US" altLang="en-US" dirty="0" err="1">
                <a:solidFill>
                  <a:schemeClr val="bg1"/>
                </a:solidFill>
              </a:rPr>
              <a:t>selectin</a:t>
            </a:r>
            <a:r>
              <a:rPr lang="en-US" altLang="en-US" dirty="0">
                <a:solidFill>
                  <a:schemeClr val="bg1"/>
                </a:solidFill>
              </a:rPr>
              <a:t>) and oxidative stress (e.g., through MPO activity)</a:t>
            </a:r>
          </a:p>
          <a:p>
            <a:pPr lvl="1">
              <a:buFontTx/>
              <a:buAutoNum type="arabicParenBoth"/>
            </a:pPr>
            <a:r>
              <a:rPr lang="en-US" altLang="en-US" b="1" dirty="0">
                <a:solidFill>
                  <a:schemeClr val="bg1"/>
                </a:solidFill>
              </a:rPr>
              <a:t>Inflammation</a:t>
            </a:r>
            <a:r>
              <a:rPr lang="en-US" altLang="en-US" dirty="0">
                <a:solidFill>
                  <a:schemeClr val="bg1"/>
                </a:solidFill>
              </a:rPr>
              <a:t> mediated by cytokines (e.g., IL-6)</a:t>
            </a:r>
          </a:p>
          <a:p>
            <a:pPr lvl="1">
              <a:buFontTx/>
              <a:buAutoNum type="arabicParenBoth"/>
            </a:pPr>
            <a:r>
              <a:rPr lang="en-US" altLang="en-US" b="1" dirty="0">
                <a:solidFill>
                  <a:schemeClr val="bg1"/>
                </a:solidFill>
              </a:rPr>
              <a:t>Plaque stability </a:t>
            </a:r>
            <a:r>
              <a:rPr lang="en-US" altLang="en-US" dirty="0">
                <a:solidFill>
                  <a:schemeClr val="bg1"/>
                </a:solidFill>
              </a:rPr>
              <a:t>mediated by CD40-CD40L interactions</a:t>
            </a:r>
          </a:p>
          <a:p>
            <a:pPr lvl="1">
              <a:buFontTx/>
              <a:buAutoNum type="arabicParenBoth"/>
            </a:pPr>
            <a:r>
              <a:rPr lang="en-US" altLang="en-US" b="1" dirty="0">
                <a:solidFill>
                  <a:schemeClr val="bg1"/>
                </a:solidFill>
              </a:rPr>
              <a:t>Proteolysis/Plaque rupture </a:t>
            </a:r>
            <a:r>
              <a:rPr lang="en-US" altLang="en-US" dirty="0">
                <a:solidFill>
                  <a:schemeClr val="bg1"/>
                </a:solidFill>
              </a:rPr>
              <a:t>mediated by </a:t>
            </a:r>
            <a:r>
              <a:rPr lang="en-US" altLang="en-US" dirty="0" err="1">
                <a:solidFill>
                  <a:schemeClr val="bg1"/>
                </a:solidFill>
              </a:rPr>
              <a:t>proteolytic</a:t>
            </a:r>
            <a:r>
              <a:rPr lang="en-US" altLang="en-US" dirty="0">
                <a:solidFill>
                  <a:schemeClr val="bg1"/>
                </a:solidFill>
              </a:rPr>
              <a:t> enzymes (e.g. MMP-9</a:t>
            </a:r>
            <a:r>
              <a:rPr lang="en-US" altLang="en-US" dirty="0" smtClean="0">
                <a:solidFill>
                  <a:schemeClr val="bg1"/>
                </a:solidFill>
              </a:rPr>
              <a:t>)</a:t>
            </a:r>
            <a:endParaRPr lang="en-US" alt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9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altLang="en-US" sz="4000" dirty="0" smtClean="0"/>
              <a:t>Biomarkers </a:t>
            </a:r>
            <a:r>
              <a:rPr lang="en-GB" altLang="en-US" sz="4000" dirty="0"/>
              <a:t>of I</a:t>
            </a:r>
            <a:r>
              <a:rPr lang="en-GB" altLang="en-US" sz="4000" dirty="0" smtClean="0"/>
              <a:t>nflammatory Modulators </a:t>
            </a:r>
            <a:r>
              <a:rPr lang="en-GB" altLang="en-US" sz="4000" dirty="0"/>
              <a:t>and </a:t>
            </a:r>
            <a:r>
              <a:rPr lang="en-GB" altLang="en-US" sz="4000" dirty="0" smtClean="0"/>
              <a:t>Atherosclerosis</a:t>
            </a:r>
            <a:endParaRPr lang="en-US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01932"/>
            <a:ext cx="7007225" cy="4965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724400" y="6412707"/>
            <a:ext cx="43195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r>
              <a:rPr lang="en-GB" altLang="en-US" sz="1200" b="1" dirty="0">
                <a:latin typeface="Arial" charset="0"/>
              </a:rPr>
              <a:t>Koenig </a:t>
            </a:r>
            <a:r>
              <a:rPr lang="en-GB" altLang="en-US" sz="1200" b="1" dirty="0" smtClean="0">
                <a:latin typeface="Arial" charset="0"/>
              </a:rPr>
              <a:t>W, </a:t>
            </a:r>
            <a:r>
              <a:rPr lang="en-GB" altLang="en-US" sz="1200" b="1" dirty="0">
                <a:latin typeface="Arial" charset="0"/>
              </a:rPr>
              <a:t>and </a:t>
            </a:r>
            <a:r>
              <a:rPr lang="en-GB" altLang="en-US" sz="1200" b="1" dirty="0" err="1">
                <a:latin typeface="Arial" charset="0"/>
              </a:rPr>
              <a:t>Khuseyinova</a:t>
            </a:r>
            <a:r>
              <a:rPr lang="en-GB" altLang="en-US" sz="1200" b="1" dirty="0">
                <a:latin typeface="Arial" charset="0"/>
              </a:rPr>
              <a:t> </a:t>
            </a:r>
            <a:r>
              <a:rPr lang="en-GB" altLang="en-US" sz="1200" b="1" dirty="0" smtClean="0">
                <a:latin typeface="Arial" charset="0"/>
              </a:rPr>
              <a:t>N, </a:t>
            </a:r>
            <a:r>
              <a:rPr lang="en-GB" altLang="en-US" sz="1200" b="1" i="1" dirty="0" err="1">
                <a:latin typeface="Arial" charset="0"/>
              </a:rPr>
              <a:t>Arterioscler</a:t>
            </a:r>
            <a:r>
              <a:rPr lang="en-GB" altLang="en-US" sz="1200" b="1" i="1" dirty="0">
                <a:latin typeface="Arial" charset="0"/>
              </a:rPr>
              <a:t> </a:t>
            </a:r>
            <a:r>
              <a:rPr lang="en-GB" altLang="en-US" sz="1200" b="1" i="1" dirty="0" err="1">
                <a:latin typeface="Arial" charset="0"/>
              </a:rPr>
              <a:t>Thromb</a:t>
            </a:r>
            <a:r>
              <a:rPr lang="en-GB" altLang="en-US" sz="1200" b="1" i="1" dirty="0">
                <a:latin typeface="Arial" charset="0"/>
              </a:rPr>
              <a:t> </a:t>
            </a:r>
            <a:r>
              <a:rPr lang="en-GB" altLang="en-US" sz="1200" b="1" i="1" dirty="0" err="1">
                <a:latin typeface="Arial" charset="0"/>
              </a:rPr>
              <a:t>Vasc</a:t>
            </a:r>
            <a:r>
              <a:rPr lang="en-GB" altLang="en-US" sz="1200" b="1" i="1" dirty="0">
                <a:latin typeface="Arial" charset="0"/>
              </a:rPr>
              <a:t> Biol</a:t>
            </a:r>
            <a:r>
              <a:rPr lang="en-GB" altLang="en-US" sz="1200" b="1" dirty="0">
                <a:latin typeface="Arial" charset="0"/>
              </a:rPr>
              <a:t>. </a:t>
            </a:r>
            <a:r>
              <a:rPr lang="en-GB" altLang="en-US" sz="1200" b="1" dirty="0" smtClean="0">
                <a:latin typeface="Arial" charset="0"/>
              </a:rPr>
              <a:t>2007;27:15-26.</a:t>
            </a:r>
            <a:endParaRPr lang="en-GB" altLang="en-US" sz="1200" b="1" dirty="0">
              <a:latin typeface="Arial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657600" y="4419600"/>
            <a:ext cx="685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657600" y="4717002"/>
            <a:ext cx="7620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657600" y="5012924"/>
            <a:ext cx="9906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943600" y="4403324"/>
            <a:ext cx="685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133600" y="4419600"/>
            <a:ext cx="685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019800" y="4708124"/>
            <a:ext cx="685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884192" y="4700726"/>
            <a:ext cx="812007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8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bg1"/>
                </a:solidFill>
              </a:rPr>
              <a:t>To </a:t>
            </a:r>
            <a:r>
              <a:rPr lang="en-US" altLang="en-US" dirty="0">
                <a:solidFill>
                  <a:schemeClr val="bg1"/>
                </a:solidFill>
              </a:rPr>
              <a:t>evaluate whether these </a:t>
            </a:r>
            <a:r>
              <a:rPr lang="en-US" altLang="en-US" dirty="0" smtClean="0">
                <a:solidFill>
                  <a:schemeClr val="bg1"/>
                </a:solidFill>
              </a:rPr>
              <a:t>serum immune and inflammatory </a:t>
            </a:r>
            <a:r>
              <a:rPr lang="en-US" altLang="en-US" dirty="0">
                <a:solidFill>
                  <a:schemeClr val="bg1"/>
                </a:solidFill>
              </a:rPr>
              <a:t>biomarkers </a:t>
            </a:r>
            <a:r>
              <a:rPr lang="en-US" altLang="en-US" dirty="0" smtClean="0">
                <a:solidFill>
                  <a:schemeClr val="bg1"/>
                </a:solidFill>
              </a:rPr>
              <a:t>are:</a:t>
            </a:r>
          </a:p>
          <a:p>
            <a:pPr lvl="1"/>
            <a:r>
              <a:rPr lang="en-US" altLang="en-US" dirty="0" smtClean="0">
                <a:solidFill>
                  <a:schemeClr val="bg1"/>
                </a:solidFill>
              </a:rPr>
              <a:t>higher </a:t>
            </a:r>
            <a:r>
              <a:rPr lang="en-US" altLang="en-US" dirty="0">
                <a:solidFill>
                  <a:schemeClr val="bg1"/>
                </a:solidFill>
              </a:rPr>
              <a:t>in RA subjects, and/or </a:t>
            </a:r>
            <a:endParaRPr lang="en-US" altLang="en-US" dirty="0" smtClean="0">
              <a:solidFill>
                <a:schemeClr val="bg1"/>
              </a:solidFill>
            </a:endParaRPr>
          </a:p>
          <a:p>
            <a:pPr lvl="1"/>
            <a:r>
              <a:rPr lang="en-US" altLang="en-US" dirty="0" smtClean="0">
                <a:solidFill>
                  <a:schemeClr val="bg1"/>
                </a:solidFill>
              </a:rPr>
              <a:t>associated </a:t>
            </a:r>
            <a:r>
              <a:rPr lang="en-US" altLang="en-US" dirty="0">
                <a:solidFill>
                  <a:schemeClr val="bg1"/>
                </a:solidFill>
              </a:rPr>
              <a:t>with subclinical carotid </a:t>
            </a:r>
            <a:r>
              <a:rPr lang="en-US" altLang="en-US" dirty="0" smtClean="0">
                <a:solidFill>
                  <a:schemeClr val="bg1"/>
                </a:solidFill>
              </a:rPr>
              <a:t>atherosclerosis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07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400"/>
          </a:xfrm>
        </p:spPr>
        <p:txBody>
          <a:bodyPr>
            <a:normAutofit fontScale="92500" lnSpcReduction="20000"/>
          </a:bodyPr>
          <a:lstStyle/>
          <a:p>
            <a:pPr>
              <a:buFont typeface="Arial" charset="0"/>
              <a:buChar char="•"/>
            </a:pPr>
            <a:r>
              <a:rPr lang="en-US" altLang="en-US" dirty="0">
                <a:solidFill>
                  <a:schemeClr val="bg1"/>
                </a:solidFill>
              </a:rPr>
              <a:t>46 RA </a:t>
            </a:r>
            <a:r>
              <a:rPr lang="en-US" altLang="en-US" dirty="0" smtClean="0">
                <a:solidFill>
                  <a:schemeClr val="bg1"/>
                </a:solidFill>
              </a:rPr>
              <a:t>cases (participating in RACER study)</a:t>
            </a:r>
          </a:p>
          <a:p>
            <a:pPr>
              <a:buFont typeface="Arial" charset="0"/>
              <a:buChar char="•"/>
            </a:pPr>
            <a:r>
              <a:rPr lang="en-US" altLang="en-US" dirty="0" smtClean="0">
                <a:solidFill>
                  <a:schemeClr val="bg1"/>
                </a:solidFill>
              </a:rPr>
              <a:t>70 controls (non-RA or other autoimmune disease)</a:t>
            </a:r>
            <a:endParaRPr lang="en-US" altLang="en-US" dirty="0">
              <a:solidFill>
                <a:schemeClr val="bg1"/>
              </a:solidFill>
            </a:endParaRPr>
          </a:p>
          <a:p>
            <a:pPr>
              <a:buFont typeface="Arial" charset="0"/>
              <a:buChar char="•"/>
            </a:pPr>
            <a:r>
              <a:rPr lang="en-US" altLang="en-US" dirty="0">
                <a:solidFill>
                  <a:schemeClr val="bg1"/>
                </a:solidFill>
              </a:rPr>
              <a:t>Carotid ultrasounds were </a:t>
            </a:r>
            <a:r>
              <a:rPr lang="en-US" altLang="en-US" dirty="0" smtClean="0">
                <a:solidFill>
                  <a:schemeClr val="bg1"/>
                </a:solidFill>
              </a:rPr>
              <a:t>performed with measurements:</a:t>
            </a:r>
          </a:p>
          <a:p>
            <a:pPr lvl="1">
              <a:buFont typeface="Arial" charset="0"/>
              <a:buChar char="•"/>
            </a:pPr>
            <a:r>
              <a:rPr lang="en-US" altLang="en-US" dirty="0" smtClean="0">
                <a:solidFill>
                  <a:schemeClr val="bg1"/>
                </a:solidFill>
              </a:rPr>
              <a:t>Intima-media </a:t>
            </a:r>
            <a:r>
              <a:rPr lang="en-US" altLang="en-US" dirty="0">
                <a:solidFill>
                  <a:schemeClr val="bg1"/>
                </a:solidFill>
              </a:rPr>
              <a:t>thickness (</a:t>
            </a:r>
            <a:r>
              <a:rPr lang="en-US" altLang="en-US" dirty="0" err="1">
                <a:solidFill>
                  <a:schemeClr val="bg1"/>
                </a:solidFill>
              </a:rPr>
              <a:t>cIMT</a:t>
            </a:r>
            <a:r>
              <a:rPr lang="en-US" altLang="en-US" dirty="0">
                <a:solidFill>
                  <a:schemeClr val="bg1"/>
                </a:solidFill>
              </a:rPr>
              <a:t>, using </a:t>
            </a:r>
            <a:r>
              <a:rPr lang="en-US" altLang="en-US" dirty="0" smtClean="0">
                <a:solidFill>
                  <a:schemeClr val="bg1"/>
                </a:solidFill>
              </a:rPr>
              <a:t>max </a:t>
            </a:r>
            <a:r>
              <a:rPr lang="en-US" altLang="en-US" dirty="0">
                <a:solidFill>
                  <a:schemeClr val="bg1"/>
                </a:solidFill>
              </a:rPr>
              <a:t>of both sides</a:t>
            </a:r>
            <a:r>
              <a:rPr lang="en-US" altLang="en-US" dirty="0" smtClean="0">
                <a:solidFill>
                  <a:schemeClr val="bg1"/>
                </a:solidFill>
              </a:rPr>
              <a:t>)</a:t>
            </a:r>
          </a:p>
          <a:p>
            <a:pPr lvl="1">
              <a:buFont typeface="Arial" charset="0"/>
              <a:buChar char="•"/>
            </a:pPr>
            <a:r>
              <a:rPr lang="en-US" altLang="en-US" dirty="0" smtClean="0">
                <a:solidFill>
                  <a:schemeClr val="bg1"/>
                </a:solidFill>
              </a:rPr>
              <a:t>Plaque </a:t>
            </a:r>
            <a:r>
              <a:rPr lang="en-US" altLang="en-US" dirty="0">
                <a:solidFill>
                  <a:schemeClr val="bg1"/>
                </a:solidFill>
              </a:rPr>
              <a:t>presence (of either side</a:t>
            </a:r>
            <a:r>
              <a:rPr lang="en-US" altLang="en-US" dirty="0" smtClean="0">
                <a:solidFill>
                  <a:schemeClr val="bg1"/>
                </a:solidFill>
              </a:rPr>
              <a:t>)</a:t>
            </a:r>
            <a:endParaRPr lang="en-US" altLang="en-US" dirty="0">
              <a:solidFill>
                <a:schemeClr val="bg1"/>
              </a:solidFill>
            </a:endParaRPr>
          </a:p>
          <a:p>
            <a:pPr>
              <a:buFont typeface="Arial" charset="0"/>
              <a:buChar char="•"/>
            </a:pPr>
            <a:r>
              <a:rPr lang="en-US" altLang="en-US" dirty="0">
                <a:solidFill>
                  <a:schemeClr val="bg1"/>
                </a:solidFill>
              </a:rPr>
              <a:t>Serum biomarkers were measured by ELISA in all subjects:</a:t>
            </a:r>
          </a:p>
          <a:p>
            <a:pPr lvl="1">
              <a:buFont typeface="Arial" charset="0"/>
              <a:buChar char="•"/>
            </a:pPr>
            <a:r>
              <a:rPr lang="en-US" altLang="en-US" dirty="0">
                <a:solidFill>
                  <a:schemeClr val="bg1"/>
                </a:solidFill>
              </a:rPr>
              <a:t>ICAM-1, VCAM-1, E-</a:t>
            </a:r>
            <a:r>
              <a:rPr lang="en-US" altLang="en-US" dirty="0" err="1">
                <a:solidFill>
                  <a:schemeClr val="bg1"/>
                </a:solidFill>
              </a:rPr>
              <a:t>selectin</a:t>
            </a:r>
            <a:r>
              <a:rPr lang="en-US" altLang="en-US" dirty="0">
                <a:solidFill>
                  <a:schemeClr val="bg1"/>
                </a:solidFill>
              </a:rPr>
              <a:t> (adhesion molecules)</a:t>
            </a:r>
          </a:p>
          <a:p>
            <a:pPr lvl="1">
              <a:buFont typeface="Arial" charset="0"/>
              <a:buChar char="•"/>
            </a:pPr>
            <a:r>
              <a:rPr lang="en-US" altLang="en-US" dirty="0">
                <a:solidFill>
                  <a:schemeClr val="bg1"/>
                </a:solidFill>
              </a:rPr>
              <a:t>Myeloperoxidase (MPO)</a:t>
            </a:r>
          </a:p>
          <a:p>
            <a:pPr lvl="1">
              <a:buFont typeface="Arial" charset="0"/>
              <a:buChar char="•"/>
            </a:pPr>
            <a:r>
              <a:rPr lang="en-US" altLang="en-US" dirty="0">
                <a:solidFill>
                  <a:schemeClr val="bg1"/>
                </a:solidFill>
              </a:rPr>
              <a:t>Interleukin-6 (IL-6)</a:t>
            </a:r>
          </a:p>
          <a:p>
            <a:pPr lvl="1">
              <a:buFont typeface="Arial" charset="0"/>
              <a:buChar char="•"/>
            </a:pPr>
            <a:r>
              <a:rPr lang="en-US" altLang="en-US" dirty="0">
                <a:solidFill>
                  <a:schemeClr val="bg1"/>
                </a:solidFill>
              </a:rPr>
              <a:t>CD40L</a:t>
            </a:r>
          </a:p>
          <a:p>
            <a:pPr lvl="1">
              <a:buFont typeface="Arial" charset="0"/>
              <a:buChar char="•"/>
            </a:pPr>
            <a:r>
              <a:rPr lang="en-US" altLang="en-US" dirty="0">
                <a:solidFill>
                  <a:schemeClr val="bg1"/>
                </a:solidFill>
              </a:rPr>
              <a:t>Matrix metalloproteinase-9 (MMP-9</a:t>
            </a:r>
            <a:r>
              <a:rPr lang="en-US" altLang="en-US" dirty="0" smtClean="0">
                <a:solidFill>
                  <a:schemeClr val="bg1"/>
                </a:solidFill>
              </a:rPr>
              <a:t>)</a:t>
            </a:r>
          </a:p>
          <a:p>
            <a:pPr>
              <a:buFont typeface="Arial" charset="0"/>
              <a:buChar char="•"/>
            </a:pPr>
            <a:r>
              <a:rPr lang="en-US" altLang="en-US" dirty="0" smtClean="0">
                <a:solidFill>
                  <a:schemeClr val="bg1"/>
                </a:solidFill>
              </a:rPr>
              <a:t>Data on demographics and CV risk factors were collected in all subjects</a:t>
            </a:r>
          </a:p>
          <a:p>
            <a:pPr>
              <a:buFont typeface="Arial" charset="0"/>
              <a:buChar char="•"/>
            </a:pPr>
            <a:r>
              <a:rPr lang="en-US" altLang="en-US" dirty="0" smtClean="0">
                <a:solidFill>
                  <a:schemeClr val="bg1"/>
                </a:solidFill>
              </a:rPr>
              <a:t>Disease activity (CDAI) and duration were collected in all RA subjects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4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altLang="en-US" dirty="0">
                <a:solidFill>
                  <a:schemeClr val="bg1"/>
                </a:solidFill>
              </a:rPr>
              <a:t>Each of the biomarkers, </a:t>
            </a:r>
            <a:r>
              <a:rPr lang="en-US" altLang="en-US" dirty="0" err="1">
                <a:solidFill>
                  <a:schemeClr val="bg1"/>
                </a:solidFill>
              </a:rPr>
              <a:t>cIMT</a:t>
            </a:r>
            <a:r>
              <a:rPr lang="en-US" altLang="en-US" dirty="0">
                <a:solidFill>
                  <a:schemeClr val="bg1"/>
                </a:solidFill>
              </a:rPr>
              <a:t>, plaque presence, and demographic data, were tested for differences between cases and controls, using:</a:t>
            </a:r>
          </a:p>
          <a:p>
            <a:pPr lvl="1">
              <a:buFont typeface="Arial" charset="0"/>
              <a:buChar char="•"/>
            </a:pPr>
            <a:r>
              <a:rPr lang="en-US" altLang="en-US" dirty="0">
                <a:solidFill>
                  <a:schemeClr val="bg1"/>
                </a:solidFill>
              </a:rPr>
              <a:t>Wilcoxon rank-sum test (for continuous data) or</a:t>
            </a:r>
          </a:p>
          <a:p>
            <a:pPr lvl="1">
              <a:buFont typeface="Arial" charset="0"/>
              <a:buChar char="•"/>
            </a:pPr>
            <a:r>
              <a:rPr lang="en-US" altLang="en-US" dirty="0">
                <a:solidFill>
                  <a:schemeClr val="bg1"/>
                </a:solidFill>
              </a:rPr>
              <a:t>Chi-square test (for categorical data) </a:t>
            </a:r>
          </a:p>
          <a:p>
            <a:pPr>
              <a:buFont typeface="Arial" charset="0"/>
              <a:buChar char="•"/>
            </a:pPr>
            <a:r>
              <a:rPr lang="en-US" altLang="en-US" dirty="0">
                <a:solidFill>
                  <a:schemeClr val="bg1"/>
                </a:solidFill>
              </a:rPr>
              <a:t>The relationship between each serum biomarker and </a:t>
            </a:r>
            <a:r>
              <a:rPr lang="en-US" altLang="en-US" dirty="0" err="1">
                <a:solidFill>
                  <a:schemeClr val="bg1"/>
                </a:solidFill>
              </a:rPr>
              <a:t>cIMT</a:t>
            </a:r>
            <a:r>
              <a:rPr lang="en-US" altLang="en-US" dirty="0">
                <a:solidFill>
                  <a:schemeClr val="bg1"/>
                </a:solidFill>
              </a:rPr>
              <a:t> or plaque presence was tested by Spearman correlations or rank-sum test (for IL-6 </a:t>
            </a:r>
            <a:r>
              <a:rPr lang="en-US" altLang="en-US" dirty="0" smtClean="0">
                <a:solidFill>
                  <a:schemeClr val="bg1"/>
                </a:solidFill>
              </a:rPr>
              <a:t>only).</a:t>
            </a:r>
            <a:endParaRPr lang="en-US" altLang="en-US" dirty="0">
              <a:solidFill>
                <a:schemeClr val="bg1"/>
              </a:solidFill>
            </a:endParaRPr>
          </a:p>
          <a:p>
            <a:pPr lvl="1">
              <a:buFont typeface="Arial" charset="0"/>
              <a:buChar char="•"/>
            </a:pPr>
            <a:r>
              <a:rPr lang="en-US" altLang="en-US" dirty="0" smtClean="0">
                <a:solidFill>
                  <a:schemeClr val="bg1"/>
                </a:solidFill>
              </a:rPr>
              <a:t>IL-6 was </a:t>
            </a:r>
            <a:r>
              <a:rPr lang="en-US" altLang="en-US" dirty="0">
                <a:solidFill>
                  <a:schemeClr val="bg1"/>
                </a:solidFill>
              </a:rPr>
              <a:t>categorized as above detection limit or </a:t>
            </a:r>
            <a:r>
              <a:rPr lang="en-US" altLang="en-US" dirty="0" smtClean="0">
                <a:solidFill>
                  <a:schemeClr val="bg1"/>
                </a:solidFill>
              </a:rPr>
              <a:t>not; only </a:t>
            </a:r>
            <a:r>
              <a:rPr lang="en-US" altLang="en-US" dirty="0">
                <a:solidFill>
                  <a:schemeClr val="bg1"/>
                </a:solidFill>
              </a:rPr>
              <a:t>21% of subjects had detectable IL-6 levels.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Methods, cont.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0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Subject Characteristics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665" y="1828800"/>
            <a:ext cx="6706181" cy="3718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49406"/>
            <a:ext cx="7267912" cy="578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4553" y="5638800"/>
            <a:ext cx="7852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dirty="0" smtClean="0">
                <a:solidFill>
                  <a:srgbClr val="FFFF00"/>
                </a:solidFill>
              </a:rPr>
              <a:t>Mean age, BMI, and gender frequency were similar between RA and controls.</a:t>
            </a:r>
          </a:p>
          <a:p>
            <a:r>
              <a:rPr lang="en-US" altLang="en-US" dirty="0" smtClean="0">
                <a:solidFill>
                  <a:srgbClr val="FFFF00"/>
                </a:solidFill>
              </a:rPr>
              <a:t>Race was significantly different (more African-American controls).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10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305800" cy="457200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altLang="en-US" sz="2800" dirty="0" smtClean="0">
                <a:solidFill>
                  <a:schemeClr val="bg1"/>
                </a:solidFill>
              </a:rPr>
              <a:t>Characteristics of RA </a:t>
            </a:r>
            <a:r>
              <a:rPr lang="en-US" altLang="en-US" sz="2800" dirty="0">
                <a:solidFill>
                  <a:schemeClr val="bg1"/>
                </a:solidFill>
              </a:rPr>
              <a:t>subjects (n=44</a:t>
            </a:r>
            <a:r>
              <a:rPr lang="en-US" altLang="en-US" sz="2800" dirty="0" smtClean="0">
                <a:solidFill>
                  <a:schemeClr val="bg1"/>
                </a:solidFill>
              </a:rPr>
              <a:t>):</a:t>
            </a:r>
          </a:p>
          <a:p>
            <a:pPr lvl="1">
              <a:buFont typeface="Arial" charset="0"/>
              <a:buChar char="•"/>
            </a:pPr>
            <a:r>
              <a:rPr lang="en-US" altLang="en-US" dirty="0" smtClean="0">
                <a:solidFill>
                  <a:schemeClr val="bg1"/>
                </a:solidFill>
              </a:rPr>
              <a:t>Mean (+/- SD) </a:t>
            </a:r>
            <a:r>
              <a:rPr lang="en-US" altLang="en-US" dirty="0">
                <a:solidFill>
                  <a:schemeClr val="bg1"/>
                </a:solidFill>
              </a:rPr>
              <a:t>CDAI </a:t>
            </a:r>
            <a:r>
              <a:rPr lang="en-US" altLang="en-US" dirty="0" smtClean="0">
                <a:solidFill>
                  <a:schemeClr val="bg1"/>
                </a:solidFill>
              </a:rPr>
              <a:t>was </a:t>
            </a:r>
            <a:r>
              <a:rPr lang="en-US" altLang="en-US" dirty="0">
                <a:solidFill>
                  <a:schemeClr val="bg1"/>
                </a:solidFill>
              </a:rPr>
              <a:t>8.55 </a:t>
            </a:r>
            <a:r>
              <a:rPr lang="en-US" altLang="en-US" dirty="0" smtClean="0">
                <a:solidFill>
                  <a:schemeClr val="bg1"/>
                </a:solidFill>
              </a:rPr>
              <a:t>(+/- 8.05) </a:t>
            </a:r>
          </a:p>
          <a:p>
            <a:pPr lvl="2">
              <a:buFont typeface="Arial" charset="0"/>
              <a:buChar char="•"/>
            </a:pPr>
            <a:r>
              <a:rPr lang="en-US" altLang="en-US" dirty="0" smtClean="0">
                <a:solidFill>
                  <a:schemeClr val="bg1"/>
                </a:solidFill>
              </a:rPr>
              <a:t>Median CDAI was 6.75 (IQR 2.75-14.75)  </a:t>
            </a:r>
          </a:p>
          <a:p>
            <a:pPr lvl="2">
              <a:buFont typeface="Arial" charset="0"/>
              <a:buChar char="•"/>
            </a:pPr>
            <a:r>
              <a:rPr lang="en-US" altLang="en-US" dirty="0" smtClean="0">
                <a:solidFill>
                  <a:schemeClr val="bg1"/>
                </a:solidFill>
              </a:rPr>
              <a:t>CDAI of 2.9-10.0 = low disease activity</a:t>
            </a:r>
          </a:p>
          <a:p>
            <a:pPr lvl="1">
              <a:buFont typeface="Arial" charset="0"/>
              <a:buChar char="•"/>
            </a:pPr>
            <a:r>
              <a:rPr lang="en-US" altLang="en-US" dirty="0">
                <a:solidFill>
                  <a:schemeClr val="bg1"/>
                </a:solidFill>
              </a:rPr>
              <a:t>M</a:t>
            </a:r>
            <a:r>
              <a:rPr lang="en-US" altLang="en-US" dirty="0" smtClean="0">
                <a:solidFill>
                  <a:schemeClr val="bg1"/>
                </a:solidFill>
              </a:rPr>
              <a:t>ean (+/- SD) </a:t>
            </a:r>
            <a:r>
              <a:rPr lang="en-US" altLang="en-US" dirty="0">
                <a:solidFill>
                  <a:schemeClr val="bg1"/>
                </a:solidFill>
              </a:rPr>
              <a:t>disease duration </a:t>
            </a:r>
            <a:r>
              <a:rPr lang="en-US" altLang="en-US" dirty="0" smtClean="0">
                <a:solidFill>
                  <a:schemeClr val="bg1"/>
                </a:solidFill>
              </a:rPr>
              <a:t>was </a:t>
            </a:r>
            <a:r>
              <a:rPr lang="en-US" altLang="en-US" dirty="0">
                <a:solidFill>
                  <a:schemeClr val="bg1"/>
                </a:solidFill>
              </a:rPr>
              <a:t>13.06 </a:t>
            </a:r>
            <a:r>
              <a:rPr lang="en-US" altLang="en-US" dirty="0" smtClean="0">
                <a:solidFill>
                  <a:schemeClr val="bg1"/>
                </a:solidFill>
              </a:rPr>
              <a:t>(+/- 9.58) years</a:t>
            </a:r>
          </a:p>
          <a:p>
            <a:pPr lvl="2">
              <a:buFont typeface="Arial" charset="0"/>
              <a:buChar char="•"/>
            </a:pPr>
            <a:r>
              <a:rPr lang="en-US" altLang="en-US" dirty="0" smtClean="0">
                <a:solidFill>
                  <a:schemeClr val="bg1"/>
                </a:solidFill>
              </a:rPr>
              <a:t>Median disease duration was 9.39 (IQR </a:t>
            </a:r>
            <a:r>
              <a:rPr lang="en-US" altLang="en-US" dirty="0">
                <a:solidFill>
                  <a:schemeClr val="bg1"/>
                </a:solidFill>
              </a:rPr>
              <a:t>5.47-17.89</a:t>
            </a:r>
            <a:r>
              <a:rPr lang="en-US" altLang="en-US" dirty="0" smtClean="0">
                <a:solidFill>
                  <a:schemeClr val="bg1"/>
                </a:solidFill>
              </a:rPr>
              <a:t>) years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Results: Subject Characteristics, cont.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2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312</TotalTime>
  <Words>1296</Words>
  <Application>Microsoft Office PowerPoint</Application>
  <PresentationFormat>On-screen Show (4:3)</PresentationFormat>
  <Paragraphs>140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Paper</vt:lpstr>
      <vt:lpstr>Can Modulators of Inflammation Serve as Biomarkers for Subclinical Atherosclerosis in Rheumatoid Arthritis?</vt:lpstr>
      <vt:lpstr>Disclosures</vt:lpstr>
      <vt:lpstr>Background</vt:lpstr>
      <vt:lpstr>Biomarkers of Inflammatory Modulators and Atherosclerosis</vt:lpstr>
      <vt:lpstr>Objective</vt:lpstr>
      <vt:lpstr>Methods</vt:lpstr>
      <vt:lpstr>Methods, cont.</vt:lpstr>
      <vt:lpstr>Results: Subject Characteristics</vt:lpstr>
      <vt:lpstr>Results: Subject Characteristics, cont.</vt:lpstr>
      <vt:lpstr>Results: cIMT in RA vs. Controls</vt:lpstr>
      <vt:lpstr>Results: Biomarkers in RA vs. Controls</vt:lpstr>
      <vt:lpstr>Results: Biomarkers in RA vs. Controls, cont.</vt:lpstr>
      <vt:lpstr>Results: Biomarker Correlations with cIMT</vt:lpstr>
      <vt:lpstr>Results: Biomarker Correlations with cIMT, cont.</vt:lpstr>
      <vt:lpstr>Results: Biomarker Relationship to Plaque</vt:lpstr>
      <vt:lpstr>Results: Correlations in RA and Controls Separately</vt:lpstr>
      <vt:lpstr>Discussion</vt:lpstr>
      <vt:lpstr>Discussion, cont.</vt:lpstr>
      <vt:lpstr>Conclusions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 Modulators of Inflammation Serve as Biomarkers for Subclinical Atherosclerosis in Rheumatoid Arthritis?</dc:title>
  <dc:creator>Liang, Kimberly</dc:creator>
  <cp:lastModifiedBy>Liang, Kimberly P</cp:lastModifiedBy>
  <cp:revision>22</cp:revision>
  <cp:lastPrinted>2014-05-07T22:15:28Z</cp:lastPrinted>
  <dcterms:created xsi:type="dcterms:W3CDTF">2014-05-07T22:04:18Z</dcterms:created>
  <dcterms:modified xsi:type="dcterms:W3CDTF">2014-05-07T23:08:08Z</dcterms:modified>
</cp:coreProperties>
</file>